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 id="2147483912" r:id="rId3"/>
  </p:sldMasterIdLst>
  <p:notesMasterIdLst>
    <p:notesMasterId r:id="rId28"/>
  </p:notesMasterIdLst>
  <p:handoutMasterIdLst>
    <p:handoutMasterId r:id="rId29"/>
  </p:handoutMasterIdLst>
  <p:sldIdLst>
    <p:sldId id="256" r:id="rId4"/>
    <p:sldId id="276" r:id="rId5"/>
    <p:sldId id="279" r:id="rId6"/>
    <p:sldId id="278" r:id="rId7"/>
    <p:sldId id="289" r:id="rId8"/>
    <p:sldId id="282" r:id="rId9"/>
    <p:sldId id="286" r:id="rId10"/>
    <p:sldId id="288" r:id="rId11"/>
    <p:sldId id="287" r:id="rId12"/>
    <p:sldId id="290" r:id="rId13"/>
    <p:sldId id="291" r:id="rId14"/>
    <p:sldId id="292" r:id="rId15"/>
    <p:sldId id="310" r:id="rId16"/>
    <p:sldId id="295" r:id="rId17"/>
    <p:sldId id="298" r:id="rId18"/>
    <p:sldId id="296" r:id="rId19"/>
    <p:sldId id="299" r:id="rId20"/>
    <p:sldId id="297" r:id="rId21"/>
    <p:sldId id="300" r:id="rId22"/>
    <p:sldId id="301" r:id="rId23"/>
    <p:sldId id="313" r:id="rId24"/>
    <p:sldId id="314" r:id="rId25"/>
    <p:sldId id="312" r:id="rId26"/>
    <p:sldId id="27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5103F6-E9BE-44F0-B435-226316F09B95}">
          <p14:sldIdLst>
            <p14:sldId id="256"/>
            <p14:sldId id="276"/>
            <p14:sldId id="279"/>
            <p14:sldId id="278"/>
            <p14:sldId id="289"/>
            <p14:sldId id="282"/>
            <p14:sldId id="286"/>
            <p14:sldId id="288"/>
            <p14:sldId id="287"/>
            <p14:sldId id="290"/>
            <p14:sldId id="291"/>
            <p14:sldId id="292"/>
            <p14:sldId id="310"/>
            <p14:sldId id="295"/>
            <p14:sldId id="298"/>
            <p14:sldId id="296"/>
            <p14:sldId id="299"/>
            <p14:sldId id="297"/>
            <p14:sldId id="300"/>
            <p14:sldId id="301"/>
            <p14:sldId id="313"/>
            <p14:sldId id="314"/>
          </p14:sldIdLst>
        </p14:section>
        <p14:section name="Untitled Section" id="{F582AE59-22F0-49BB-9642-6B22557CAB30}">
          <p14:sldIdLst>
            <p14:sldId id="312"/>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ADF49B4-9546-4B1F-813A-BF7E9C225052}" type="datetimeFigureOut">
              <a:rPr lang="en-US" smtClean="0"/>
              <a:pPr/>
              <a:t>10/24/2014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066BD5-C3A1-4FD5-9CD1-B411DDBB2F17}" type="slidenum">
              <a:rPr lang="en-US" smtClean="0"/>
              <a:pPr/>
              <a:t>‹#›</a:t>
            </a:fld>
            <a:endParaRPr lang="en-US"/>
          </a:p>
        </p:txBody>
      </p:sp>
    </p:spTree>
    <p:extLst>
      <p:ext uri="{BB962C8B-B14F-4D97-AF65-F5344CB8AC3E}">
        <p14:creationId xmlns:p14="http://schemas.microsoft.com/office/powerpoint/2010/main" val="110054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9EB3A7F-5C8D-490A-AD3D-B67F3AD9B496}" type="datetimeFigureOut">
              <a:rPr lang="en-US" smtClean="0"/>
              <a:pPr/>
              <a:t>10/24/2014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58B2BC-1BE9-4352-ADF2-4E57D8F48728}" type="slidenum">
              <a:rPr lang="en-US" smtClean="0"/>
              <a:pPr/>
              <a:t>‹#›</a:t>
            </a:fld>
            <a:endParaRPr lang="en-US"/>
          </a:p>
        </p:txBody>
      </p:sp>
    </p:spTree>
    <p:extLst>
      <p:ext uri="{BB962C8B-B14F-4D97-AF65-F5344CB8AC3E}">
        <p14:creationId xmlns:p14="http://schemas.microsoft.com/office/powerpoint/2010/main" val="30310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8B2BC-1BE9-4352-ADF2-4E57D8F48728}" type="slidenum">
              <a:rPr lang="en-US" smtClean="0"/>
              <a:pPr/>
              <a:t>1</a:t>
            </a:fld>
            <a:endParaRPr lang="en-US"/>
          </a:p>
        </p:txBody>
      </p:sp>
    </p:spTree>
    <p:extLst>
      <p:ext uri="{BB962C8B-B14F-4D97-AF65-F5344CB8AC3E}">
        <p14:creationId xmlns:p14="http://schemas.microsoft.com/office/powerpoint/2010/main" val="69596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6243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0B3289-C544-4AD0-91D0-057D2D67691C}" type="datetimeFigureOut">
              <a:rPr lang="en-US" smtClean="0"/>
              <a:pPr/>
              <a:t>10/24/2014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16A9461-AEB0-406F-A4EF-A093BF6D9C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148" indent="0" algn="ctr">
              <a:buNone/>
              <a:defRPr sz="2000"/>
            </a:lvl2pPr>
            <a:lvl3pPr marL="914298" indent="0" algn="ctr">
              <a:buNone/>
              <a:defRPr sz="1800"/>
            </a:lvl3pPr>
            <a:lvl4pPr marL="1371446" indent="0" algn="ctr">
              <a:buNone/>
              <a:defRPr sz="1600"/>
            </a:lvl4pPr>
            <a:lvl5pPr marL="1828595" indent="0" algn="ctr">
              <a:buNone/>
              <a:defRPr sz="1600"/>
            </a:lvl5pPr>
            <a:lvl6pPr marL="2285744" indent="0" algn="ctr">
              <a:buNone/>
              <a:defRPr sz="1600"/>
            </a:lvl6pPr>
            <a:lvl7pPr marL="2742893" indent="0" algn="ctr">
              <a:buNone/>
              <a:defRPr sz="1600"/>
            </a:lvl7pPr>
            <a:lvl8pPr marL="3200041" indent="0" algn="ctr">
              <a:buNone/>
              <a:defRPr sz="1600"/>
            </a:lvl8pPr>
            <a:lvl9pPr marL="3657191"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8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75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48" indent="0">
              <a:buNone/>
              <a:defRPr sz="2000">
                <a:solidFill>
                  <a:schemeClr val="tx1">
                    <a:tint val="75000"/>
                  </a:schemeClr>
                </a:solidFill>
              </a:defRPr>
            </a:lvl2pPr>
            <a:lvl3pPr marL="914298" indent="0">
              <a:buNone/>
              <a:defRPr sz="1800">
                <a:solidFill>
                  <a:schemeClr val="tx1">
                    <a:tint val="75000"/>
                  </a:schemeClr>
                </a:solidFill>
              </a:defRPr>
            </a:lvl3pPr>
            <a:lvl4pPr marL="1371446" indent="0">
              <a:buNone/>
              <a:defRPr sz="1600">
                <a:solidFill>
                  <a:schemeClr val="tx1">
                    <a:tint val="75000"/>
                  </a:schemeClr>
                </a:solidFill>
              </a:defRPr>
            </a:lvl4pPr>
            <a:lvl5pPr marL="1828595" indent="0">
              <a:buNone/>
              <a:defRPr sz="1600">
                <a:solidFill>
                  <a:schemeClr val="tx1">
                    <a:tint val="75000"/>
                  </a:schemeClr>
                </a:solidFill>
              </a:defRPr>
            </a:lvl5pPr>
            <a:lvl6pPr marL="2285744" indent="0">
              <a:buNone/>
              <a:defRPr sz="1600">
                <a:solidFill>
                  <a:schemeClr val="tx1">
                    <a:tint val="75000"/>
                  </a:schemeClr>
                </a:solidFill>
              </a:defRPr>
            </a:lvl6pPr>
            <a:lvl7pPr marL="2742893" indent="0">
              <a:buNone/>
              <a:defRPr sz="1600">
                <a:solidFill>
                  <a:schemeClr val="tx1">
                    <a:tint val="75000"/>
                  </a:schemeClr>
                </a:solidFill>
              </a:defRPr>
            </a:lvl7pPr>
            <a:lvl8pPr marL="3200041" indent="0">
              <a:buNone/>
              <a:defRPr sz="1600">
                <a:solidFill>
                  <a:schemeClr val="tx1">
                    <a:tint val="75000"/>
                  </a:schemeClr>
                </a:solidFill>
              </a:defRPr>
            </a:lvl8pPr>
            <a:lvl9pPr marL="365719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03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96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4"/>
            <a:ext cx="3868340" cy="82391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02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30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32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1"/>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3"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148" indent="0">
              <a:buNone/>
              <a:defRPr sz="1400"/>
            </a:lvl2pPr>
            <a:lvl3pPr marL="914298" indent="0">
              <a:buNone/>
              <a:defRPr sz="1200"/>
            </a:lvl3pPr>
            <a:lvl4pPr marL="1371446" indent="0">
              <a:buNone/>
              <a:defRPr sz="1000"/>
            </a:lvl4pPr>
            <a:lvl5pPr marL="1828595" indent="0">
              <a:buNone/>
              <a:defRPr sz="1000"/>
            </a:lvl5pPr>
            <a:lvl6pPr marL="2285744" indent="0">
              <a:buNone/>
              <a:defRPr sz="1000"/>
            </a:lvl6pPr>
            <a:lvl7pPr marL="2742893" indent="0">
              <a:buNone/>
              <a:defRPr sz="1000"/>
            </a:lvl7pPr>
            <a:lvl8pPr marL="3200041" indent="0">
              <a:buNone/>
              <a:defRPr sz="1000"/>
            </a:lvl8pPr>
            <a:lvl9pPr marL="365719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0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0B3289-C544-4AD0-91D0-057D2D67691C}" type="datetimeFigureOut">
              <a:rPr lang="en-US" smtClean="0"/>
              <a:pPr/>
              <a:t>10/24/2014</a:t>
            </a:fld>
            <a:endParaRPr lang="en-US"/>
          </a:p>
        </p:txBody>
      </p:sp>
      <p:sp>
        <p:nvSpPr>
          <p:cNvPr id="9" name="Slide Number Placeholder 8"/>
          <p:cNvSpPr>
            <a:spLocks noGrp="1"/>
          </p:cNvSpPr>
          <p:nvPr>
            <p:ph type="sldNum" sz="quarter" idx="15"/>
          </p:nvPr>
        </p:nvSpPr>
        <p:spPr/>
        <p:txBody>
          <a:bodyPr rtlCol="0"/>
          <a:lstStyle/>
          <a:p>
            <a:fld id="{616A9461-AEB0-406F-A4EF-A093BF6D9C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grpSp>
        <p:nvGrpSpPr>
          <p:cNvPr id="11" name="Group 10"/>
          <p:cNvGrpSpPr/>
          <p:nvPr userDrawn="1"/>
        </p:nvGrpSpPr>
        <p:grpSpPr>
          <a:xfrm>
            <a:off x="609600" y="6210300"/>
            <a:ext cx="8001000" cy="647700"/>
            <a:chOff x="609600" y="6210300"/>
            <a:chExt cx="8001000" cy="647700"/>
          </a:xfrm>
        </p:grpSpPr>
        <p:grpSp>
          <p:nvGrpSpPr>
            <p:cNvPr id="12" name="Group 8"/>
            <p:cNvGrpSpPr/>
            <p:nvPr/>
          </p:nvGrpSpPr>
          <p:grpSpPr>
            <a:xfrm>
              <a:off x="2209800" y="6210300"/>
              <a:ext cx="6400800" cy="647700"/>
              <a:chOff x="0" y="6210300"/>
              <a:chExt cx="6400800" cy="647700"/>
            </a:xfrm>
          </p:grpSpPr>
          <p:pic>
            <p:nvPicPr>
              <p:cNvPr id="14" name="Picture 13" descr="logo IPV.tif"/>
              <p:cNvPicPr/>
              <p:nvPr/>
            </p:nvPicPr>
            <p:blipFill>
              <a:blip r:embed="rId2" cstate="print"/>
              <a:stretch>
                <a:fillRect/>
              </a:stretch>
            </p:blipFill>
            <p:spPr>
              <a:xfrm>
                <a:off x="0" y="6248400"/>
                <a:ext cx="1828800" cy="609600"/>
              </a:xfrm>
              <a:prstGeom prst="rect">
                <a:avLst/>
              </a:prstGeom>
            </p:spPr>
          </p:pic>
          <p:pic>
            <p:nvPicPr>
              <p:cNvPr id="15" name="Picture 14" descr="Logo20EACEA"/>
              <p:cNvPicPr/>
              <p:nvPr/>
            </p:nvPicPr>
            <p:blipFill>
              <a:blip r:embed="rId3" cstate="print"/>
              <a:srcRect/>
              <a:stretch>
                <a:fillRect/>
              </a:stretch>
            </p:blipFill>
            <p:spPr bwMode="auto">
              <a:xfrm>
                <a:off x="2133600" y="6248400"/>
                <a:ext cx="914400" cy="609600"/>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3429000" y="6238875"/>
                <a:ext cx="1295400" cy="619125"/>
              </a:xfrm>
              <a:prstGeom prst="rect">
                <a:avLst/>
              </a:prstGeom>
              <a:noFill/>
              <a:ln w="9525">
                <a:noFill/>
                <a:miter lim="800000"/>
                <a:headEnd/>
                <a:tailEnd/>
              </a:ln>
            </p:spPr>
          </p:pic>
          <p:pic>
            <p:nvPicPr>
              <p:cNvPr id="17" name="Picture 16"/>
              <p:cNvPicPr/>
              <p:nvPr/>
            </p:nvPicPr>
            <p:blipFill>
              <a:blip r:embed="rId5" cstate="print"/>
              <a:srcRect/>
              <a:stretch>
                <a:fillRect/>
              </a:stretch>
            </p:blipFill>
            <p:spPr bwMode="auto">
              <a:xfrm>
                <a:off x="5095875" y="6210300"/>
                <a:ext cx="1304925" cy="647700"/>
              </a:xfrm>
              <a:prstGeom prst="rect">
                <a:avLst/>
              </a:prstGeom>
              <a:noFill/>
              <a:ln w="9525">
                <a:noFill/>
                <a:miter lim="800000"/>
                <a:headEnd/>
                <a:tailEnd/>
              </a:ln>
            </p:spPr>
          </p:pic>
        </p:grpSp>
        <p:pic>
          <p:nvPicPr>
            <p:cNvPr id="13" name="Picture 12" descr="logo AL"/>
            <p:cNvPicPr/>
            <p:nvPr/>
          </p:nvPicPr>
          <p:blipFill>
            <a:blip r:embed="rId6" cstate="print"/>
            <a:srcRect/>
            <a:stretch>
              <a:fillRect/>
            </a:stretch>
          </p:blipFill>
          <p:spPr bwMode="auto">
            <a:xfrm>
              <a:off x="609600" y="6248400"/>
              <a:ext cx="1371600" cy="609600"/>
            </a:xfrm>
            <a:prstGeom prst="rect">
              <a:avLst/>
            </a:prstGeom>
            <a:noFill/>
            <a:ln w="9525">
              <a:noFill/>
              <a:miter lim="800000"/>
              <a:headEnd/>
              <a:tailEnd/>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1"/>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3" y="987430"/>
            <a:ext cx="4629150" cy="4873625"/>
          </a:xfrm>
        </p:spPr>
        <p:txBody>
          <a:bodyPr/>
          <a:lstStyle>
            <a:lvl1pPr marL="0" indent="0">
              <a:buNone/>
              <a:defRPr sz="3200"/>
            </a:lvl1pPr>
            <a:lvl2pPr marL="457148"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1" indent="0">
              <a:buNone/>
              <a:defRPr sz="2000"/>
            </a:lvl8pPr>
            <a:lvl9pPr marL="3657191" indent="0">
              <a:buNone/>
              <a:defRPr sz="2000"/>
            </a:lvl9pPr>
          </a:lstStyle>
          <a:p>
            <a:endParaRPr lang="en-US"/>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148" indent="0">
              <a:buNone/>
              <a:defRPr sz="1400"/>
            </a:lvl2pPr>
            <a:lvl3pPr marL="914298" indent="0">
              <a:buNone/>
              <a:defRPr sz="1200"/>
            </a:lvl3pPr>
            <a:lvl4pPr marL="1371446" indent="0">
              <a:buNone/>
              <a:defRPr sz="1000"/>
            </a:lvl4pPr>
            <a:lvl5pPr marL="1828595" indent="0">
              <a:buNone/>
              <a:defRPr sz="1000"/>
            </a:lvl5pPr>
            <a:lvl6pPr marL="2285744" indent="0">
              <a:buNone/>
              <a:defRPr sz="1000"/>
            </a:lvl6pPr>
            <a:lvl7pPr marL="2742893" indent="0">
              <a:buNone/>
              <a:defRPr sz="1000"/>
            </a:lvl7pPr>
            <a:lvl8pPr marL="3200041" indent="0">
              <a:buNone/>
              <a:defRPr sz="1000"/>
            </a:lvl8pPr>
            <a:lvl9pPr marL="365719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1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348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AE08E-4513-4E24-8BCD-424B5814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668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a:xfrm>
            <a:off x="6400800" y="6354763"/>
            <a:ext cx="2286000" cy="366712"/>
          </a:xfrm>
        </p:spPr>
        <p:txBody>
          <a:bodyPr/>
          <a:lstStyle>
            <a:lvl1pPr>
              <a:defRPr/>
            </a:lvl1pPr>
          </a:lstStyle>
          <a:p>
            <a:fld id="{3D2F57E0-CF9D-46C1-8474-6E682A027329}" type="datetimeFigureOut">
              <a:rPr lang="sr-Latn-CS" altLang="en-US">
                <a:solidFill>
                  <a:srgbClr val="464653"/>
                </a:solidFill>
              </a:rPr>
              <a:pPr/>
              <a:t>24.10.2014.</a:t>
            </a:fld>
            <a:endParaRPr lang="hr-HR" altLang="en-US">
              <a:solidFill>
                <a:srgbClr val="464653"/>
              </a:solidFill>
            </a:endParaRPr>
          </a:p>
        </p:txBody>
      </p:sp>
      <p:sp>
        <p:nvSpPr>
          <p:cNvPr id="5" name="Footer Placeholder 16"/>
          <p:cNvSpPr>
            <a:spLocks noGrp="1"/>
          </p:cNvSpPr>
          <p:nvPr>
            <p:ph type="ftr" sz="quarter" idx="11"/>
          </p:nvPr>
        </p:nvSpPr>
        <p:spPr>
          <a:xfrm>
            <a:off x="2898775" y="6354763"/>
            <a:ext cx="3475038" cy="366712"/>
          </a:xfrm>
        </p:spPr>
        <p:txBody>
          <a:bodyPr/>
          <a:lstStyle>
            <a:lvl1pPr>
              <a:defRPr/>
            </a:lvl1pPr>
          </a:lstStyle>
          <a:p>
            <a:pPr>
              <a:defRPr/>
            </a:pPr>
            <a:endParaRPr lang="hr-HR">
              <a:solidFill>
                <a:srgbClr val="464653"/>
              </a:solidFill>
            </a:endParaRPr>
          </a:p>
        </p:txBody>
      </p:sp>
      <p:sp>
        <p:nvSpPr>
          <p:cNvPr id="6" name="Slide Number Placeholder 28"/>
          <p:cNvSpPr>
            <a:spLocks noGrp="1"/>
          </p:cNvSpPr>
          <p:nvPr>
            <p:ph type="sldNum" sz="quarter" idx="12"/>
          </p:nvPr>
        </p:nvSpPr>
        <p:spPr>
          <a:xfrm>
            <a:off x="1216025" y="6354763"/>
            <a:ext cx="1219200" cy="366712"/>
          </a:xfrm>
        </p:spPr>
        <p:txBody>
          <a:bodyPr/>
          <a:lstStyle>
            <a:lvl1pPr>
              <a:defRPr/>
            </a:lvl1pPr>
          </a:lstStyle>
          <a:p>
            <a:fld id="{9DE0A454-DC56-4213-866B-41054F62CBA0}"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117355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0EABAAF-D28C-44DB-A08D-2B8B31475C25}" type="datetimeFigureOut">
              <a:rPr lang="sr-Latn-CS" altLang="en-US">
                <a:solidFill>
                  <a:srgbClr val="464653"/>
                </a:solidFill>
              </a:rPr>
              <a:pPr/>
              <a:t>24.10.2014.</a:t>
            </a:fld>
            <a:endParaRPr lang="hr-HR" alt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hr-HR">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41DF5BAE-3CE0-4BD3-8627-EEAD54869C62}"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164830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70648DBF-DD80-45C9-BCB5-AD73C676096E}" type="datetimeFigureOut">
              <a:rPr lang="sr-Latn-CS" altLang="en-US">
                <a:solidFill>
                  <a:srgbClr val="DDE9EC"/>
                </a:solidFill>
              </a:rPr>
              <a:pPr/>
              <a:t>24.10.2014.</a:t>
            </a:fld>
            <a:endParaRPr lang="hr-HR" alt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hr-HR">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20A2F47D-FE66-41D3-9C8D-F654DC4D89A9}" type="slidenum">
              <a:rPr lang="hr-HR" altLang="en-US">
                <a:solidFill>
                  <a:srgbClr val="DDE9EC"/>
                </a:solidFill>
              </a:rPr>
              <a:pPr/>
              <a:t>‹#›</a:t>
            </a:fld>
            <a:endParaRPr lang="hr-HR" altLang="en-US">
              <a:solidFill>
                <a:srgbClr val="DDE9EC"/>
              </a:solidFill>
            </a:endParaRPr>
          </a:p>
        </p:txBody>
      </p:sp>
    </p:spTree>
    <p:extLst>
      <p:ext uri="{BB962C8B-B14F-4D97-AF65-F5344CB8AC3E}">
        <p14:creationId xmlns:p14="http://schemas.microsoft.com/office/powerpoint/2010/main" val="12897334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9"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61BBFD8F-F09B-4C53-B02C-1899A2228A0D}" type="datetimeFigureOut">
              <a:rPr lang="sr-Latn-CS" altLang="en-US">
                <a:solidFill>
                  <a:srgbClr val="464653"/>
                </a:solidFill>
              </a:rPr>
              <a:pPr/>
              <a:t>24.10.2014.</a:t>
            </a:fld>
            <a:endParaRPr lang="hr-HR" alt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hr-HR">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D07CE959-E762-4B5D-AAE0-F0232A2727CE}"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16866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2"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9E1DCE79-E632-43F6-8013-15F37B8DA722}" type="datetimeFigureOut">
              <a:rPr lang="sr-Latn-CS" altLang="en-US">
                <a:solidFill>
                  <a:srgbClr val="464653"/>
                </a:solidFill>
              </a:rPr>
              <a:pPr/>
              <a:t>24.10.2014.</a:t>
            </a:fld>
            <a:endParaRPr lang="hr-HR" alt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hr-HR">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5E95F200-2B17-4EE3-B7DD-3FF0B25C155C}"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90635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traight Connector 5"/>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4" name="Straight Connector 6"/>
          <p:cNvSpPr>
            <a:spLocks noChangeShapeType="1"/>
          </p:cNvSpPr>
          <p:nvPr/>
        </p:nvSpPr>
        <p:spPr bwMode="auto">
          <a:xfrm>
            <a:off x="457200" y="1143000"/>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7" name="Date Placeholder 2"/>
          <p:cNvSpPr>
            <a:spLocks noGrp="1"/>
          </p:cNvSpPr>
          <p:nvPr>
            <p:ph type="dt" sz="half" idx="10"/>
          </p:nvPr>
        </p:nvSpPr>
        <p:spPr>
          <a:xfrm>
            <a:off x="6400800" y="6356350"/>
            <a:ext cx="2289175" cy="365125"/>
          </a:xfrm>
        </p:spPr>
        <p:txBody>
          <a:bodyPr/>
          <a:lstStyle>
            <a:lvl1pPr>
              <a:defRPr/>
            </a:lvl1pPr>
          </a:lstStyle>
          <a:p>
            <a:fld id="{58B73A17-6852-43BF-B075-94B9F7DC1C5C}" type="datetimeFigureOut">
              <a:rPr lang="sr-Latn-CS" altLang="en-US">
                <a:solidFill>
                  <a:srgbClr val="464653"/>
                </a:solidFill>
              </a:rPr>
              <a:pPr/>
              <a:t>24.10.2014.</a:t>
            </a:fld>
            <a:endParaRPr lang="hr-HR" altLang="en-US">
              <a:solidFill>
                <a:srgbClr val="464653"/>
              </a:solidFill>
            </a:endParaRPr>
          </a:p>
        </p:txBody>
      </p:sp>
      <p:sp>
        <p:nvSpPr>
          <p:cNvPr id="8" name="Footer Placeholder 3"/>
          <p:cNvSpPr>
            <a:spLocks noGrp="1"/>
          </p:cNvSpPr>
          <p:nvPr>
            <p:ph type="ftr" sz="quarter" idx="11"/>
          </p:nvPr>
        </p:nvSpPr>
        <p:spPr>
          <a:xfrm>
            <a:off x="2898775" y="6356350"/>
            <a:ext cx="3505200" cy="365125"/>
          </a:xfrm>
        </p:spPr>
        <p:txBody>
          <a:bodyPr/>
          <a:lstStyle>
            <a:lvl1pPr>
              <a:defRPr/>
            </a:lvl1pPr>
          </a:lstStyle>
          <a:p>
            <a:pPr>
              <a:defRPr/>
            </a:pPr>
            <a:endParaRPr lang="hr-HR">
              <a:solidFill>
                <a:srgbClr val="464653"/>
              </a:solidFill>
            </a:endParaRPr>
          </a:p>
        </p:txBody>
      </p:sp>
      <p:sp>
        <p:nvSpPr>
          <p:cNvPr id="9" name="Slide Number Placeholder 4"/>
          <p:cNvSpPr>
            <a:spLocks noGrp="1"/>
          </p:cNvSpPr>
          <p:nvPr>
            <p:ph type="sldNum" sz="quarter" idx="12"/>
          </p:nvPr>
        </p:nvSpPr>
        <p:spPr>
          <a:xfrm>
            <a:off x="612775" y="6356350"/>
            <a:ext cx="1981200" cy="365125"/>
          </a:xfrm>
        </p:spPr>
        <p:txBody>
          <a:bodyPr/>
          <a:lstStyle>
            <a:lvl1pPr>
              <a:defRPr/>
            </a:lvl1pPr>
          </a:lstStyle>
          <a:p>
            <a:fld id="{C510A838-57B1-47AE-80F6-30B6015052CC}"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317208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175" cy="365125"/>
          </a:xfrm>
        </p:spPr>
        <p:txBody>
          <a:bodyPr/>
          <a:lstStyle>
            <a:lvl1pPr>
              <a:defRPr/>
            </a:lvl1pPr>
          </a:lstStyle>
          <a:p>
            <a:fld id="{605D6F63-AB82-40FB-B059-FDF71955FF45}" type="datetimeFigureOut">
              <a:rPr lang="sr-Latn-CS" altLang="en-US">
                <a:solidFill>
                  <a:srgbClr val="464653"/>
                </a:solidFill>
              </a:rPr>
              <a:pPr/>
              <a:t>24.10.2014.</a:t>
            </a:fld>
            <a:endParaRPr lang="hr-HR" altLang="en-US">
              <a:solidFill>
                <a:srgbClr val="464653"/>
              </a:solidFill>
            </a:endParaRPr>
          </a:p>
        </p:txBody>
      </p:sp>
      <p:sp>
        <p:nvSpPr>
          <p:cNvPr id="3" name="Footer Placeholder 2"/>
          <p:cNvSpPr>
            <a:spLocks noGrp="1"/>
          </p:cNvSpPr>
          <p:nvPr>
            <p:ph type="ftr" sz="quarter" idx="11"/>
          </p:nvPr>
        </p:nvSpPr>
        <p:spPr>
          <a:xfrm>
            <a:off x="2898775" y="6356350"/>
            <a:ext cx="3505200" cy="365125"/>
          </a:xfrm>
        </p:spPr>
        <p:txBody>
          <a:bodyPr/>
          <a:lstStyle>
            <a:lvl1pPr>
              <a:defRPr/>
            </a:lvl1pPr>
          </a:lstStyle>
          <a:p>
            <a:pPr>
              <a:defRPr/>
            </a:pPr>
            <a:endParaRPr lang="hr-HR">
              <a:solidFill>
                <a:srgbClr val="464653"/>
              </a:solidFill>
            </a:endParaRPr>
          </a:p>
        </p:txBody>
      </p:sp>
      <p:sp>
        <p:nvSpPr>
          <p:cNvPr id="4" name="Slide Number Placeholder 3"/>
          <p:cNvSpPr>
            <a:spLocks noGrp="1"/>
          </p:cNvSpPr>
          <p:nvPr>
            <p:ph type="sldNum" sz="quarter" idx="12"/>
          </p:nvPr>
        </p:nvSpPr>
        <p:spPr>
          <a:xfrm>
            <a:off x="612775" y="6356350"/>
            <a:ext cx="1981200" cy="365125"/>
          </a:xfrm>
        </p:spPr>
        <p:txBody>
          <a:bodyPr/>
          <a:lstStyle>
            <a:lvl1pPr>
              <a:defRPr/>
            </a:lvl1pPr>
          </a:lstStyle>
          <a:p>
            <a:fld id="{27429213-23EE-4BD7-BD62-805EB2D00059}"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330298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0B3289-C544-4AD0-91D0-057D2D67691C}" type="datetimeFigureOut">
              <a:rPr lang="en-US" smtClean="0"/>
              <a:pPr/>
              <a:t>10/24/2014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6A9461-AEB0-406F-A4EF-A093BF6D9C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5"/>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6" name="Straight Connector 6"/>
          <p:cNvSpPr>
            <a:spLocks noChangeShapeType="1"/>
          </p:cNvSpPr>
          <p:nvPr/>
        </p:nvSpPr>
        <p:spPr bwMode="auto">
          <a:xfrm rot="5400000">
            <a:off x="3160712" y="3324226"/>
            <a:ext cx="603567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6400800" y="6356350"/>
            <a:ext cx="2289175" cy="365125"/>
          </a:xfrm>
        </p:spPr>
        <p:txBody>
          <a:bodyPr/>
          <a:lstStyle>
            <a:lvl1pPr>
              <a:defRPr/>
            </a:lvl1pPr>
          </a:lstStyle>
          <a:p>
            <a:fld id="{03992C82-EE7E-4B87-B188-4906EF36B771}" type="datetimeFigureOut">
              <a:rPr lang="sr-Latn-CS" altLang="en-US">
                <a:solidFill>
                  <a:srgbClr val="464653"/>
                </a:solidFill>
              </a:rPr>
              <a:pPr/>
              <a:t>24.10.2014.</a:t>
            </a:fld>
            <a:endParaRPr lang="hr-HR" altLang="en-US">
              <a:solidFill>
                <a:srgbClr val="464653"/>
              </a:solidFill>
            </a:endParaRPr>
          </a:p>
        </p:txBody>
      </p:sp>
      <p:sp>
        <p:nvSpPr>
          <p:cNvPr id="9" name="Footer Placeholder 5"/>
          <p:cNvSpPr>
            <a:spLocks noGrp="1"/>
          </p:cNvSpPr>
          <p:nvPr>
            <p:ph type="ftr" sz="quarter" idx="11"/>
          </p:nvPr>
        </p:nvSpPr>
        <p:spPr>
          <a:xfrm>
            <a:off x="2898775" y="6356350"/>
            <a:ext cx="3505200" cy="365125"/>
          </a:xfrm>
        </p:spPr>
        <p:txBody>
          <a:bodyPr/>
          <a:lstStyle>
            <a:lvl1pPr>
              <a:defRPr/>
            </a:lvl1pPr>
          </a:lstStyle>
          <a:p>
            <a:pPr>
              <a:defRPr/>
            </a:pPr>
            <a:endParaRPr lang="hr-HR">
              <a:solidFill>
                <a:srgbClr val="464653"/>
              </a:solidFill>
            </a:endParaRPr>
          </a:p>
        </p:txBody>
      </p:sp>
      <p:sp>
        <p:nvSpPr>
          <p:cNvPr id="10" name="Slide Number Placeholder 6"/>
          <p:cNvSpPr>
            <a:spLocks noGrp="1"/>
          </p:cNvSpPr>
          <p:nvPr>
            <p:ph type="sldNum" sz="quarter" idx="12"/>
          </p:nvPr>
        </p:nvSpPr>
        <p:spPr>
          <a:xfrm>
            <a:off x="612775" y="6356350"/>
            <a:ext cx="1981200" cy="365125"/>
          </a:xfrm>
        </p:spPr>
        <p:txBody>
          <a:bodyPr/>
          <a:lstStyle>
            <a:lvl1pPr>
              <a:defRPr/>
            </a:lvl1pPr>
          </a:lstStyle>
          <a:p>
            <a:fld id="{ECE8B236-5B00-4B52-9003-7BA322473A2B}"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2307508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5"/>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Times New Roman" panose="02020603050405020304" pitchFamily="18" charset="0"/>
              <a:ea typeface="MS PGothic" panose="020B0600070205080204" pitchFamily="34"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a:xfrm>
            <a:off x="6400800" y="6356350"/>
            <a:ext cx="2289175" cy="365125"/>
          </a:xfrm>
        </p:spPr>
        <p:txBody>
          <a:bodyPr/>
          <a:lstStyle>
            <a:lvl1pPr>
              <a:defRPr/>
            </a:lvl1pPr>
          </a:lstStyle>
          <a:p>
            <a:fld id="{1D59D846-9039-4814-BDB9-95EBBFC2F541}" type="datetimeFigureOut">
              <a:rPr lang="sr-Latn-CS" altLang="en-US">
                <a:solidFill>
                  <a:srgbClr val="DDE9EC"/>
                </a:solidFill>
              </a:rPr>
              <a:pPr/>
              <a:t>24.10.2014.</a:t>
            </a:fld>
            <a:endParaRPr lang="hr-HR" altLang="en-US">
              <a:solidFill>
                <a:srgbClr val="DDE9EC"/>
              </a:solidFill>
            </a:endParaRPr>
          </a:p>
        </p:txBody>
      </p:sp>
      <p:sp>
        <p:nvSpPr>
          <p:cNvPr id="9" name="Footer Placeholder 5"/>
          <p:cNvSpPr>
            <a:spLocks noGrp="1"/>
          </p:cNvSpPr>
          <p:nvPr>
            <p:ph type="ftr" sz="quarter" idx="11"/>
          </p:nvPr>
        </p:nvSpPr>
        <p:spPr>
          <a:xfrm>
            <a:off x="2898775" y="6356350"/>
            <a:ext cx="3505200" cy="365125"/>
          </a:xfrm>
        </p:spPr>
        <p:txBody>
          <a:bodyPr/>
          <a:lstStyle>
            <a:lvl1pPr>
              <a:defRPr/>
            </a:lvl1pPr>
          </a:lstStyle>
          <a:p>
            <a:pPr>
              <a:defRPr/>
            </a:pPr>
            <a:endParaRPr lang="hr-HR">
              <a:solidFill>
                <a:srgbClr val="DDE9EC"/>
              </a:solidFill>
            </a:endParaRPr>
          </a:p>
        </p:txBody>
      </p:sp>
      <p:sp>
        <p:nvSpPr>
          <p:cNvPr id="10" name="Slide Number Placeholder 6"/>
          <p:cNvSpPr>
            <a:spLocks noGrp="1"/>
          </p:cNvSpPr>
          <p:nvPr>
            <p:ph type="sldNum" sz="quarter" idx="12"/>
          </p:nvPr>
        </p:nvSpPr>
        <p:spPr>
          <a:xfrm>
            <a:off x="612775" y="6356350"/>
            <a:ext cx="1981200" cy="365125"/>
          </a:xfrm>
        </p:spPr>
        <p:txBody>
          <a:bodyPr/>
          <a:lstStyle>
            <a:lvl1pPr>
              <a:defRPr/>
            </a:lvl1pPr>
          </a:lstStyle>
          <a:p>
            <a:fld id="{5EDBDECC-434E-405C-B8BE-19ACA2D1614E}" type="slidenum">
              <a:rPr lang="hr-HR" altLang="en-US">
                <a:solidFill>
                  <a:srgbClr val="DDE9EC"/>
                </a:solidFill>
              </a:rPr>
              <a:pPr/>
              <a:t>‹#›</a:t>
            </a:fld>
            <a:endParaRPr lang="hr-HR" altLang="en-US">
              <a:solidFill>
                <a:srgbClr val="DDE9EC"/>
              </a:solidFill>
            </a:endParaRPr>
          </a:p>
        </p:txBody>
      </p:sp>
    </p:spTree>
    <p:extLst>
      <p:ext uri="{BB962C8B-B14F-4D97-AF65-F5344CB8AC3E}">
        <p14:creationId xmlns:p14="http://schemas.microsoft.com/office/powerpoint/2010/main" val="214019338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F8825BE-FC91-4E5D-914A-969B7438ACDD}" type="datetimeFigureOut">
              <a:rPr lang="sr-Latn-CS" altLang="en-US">
                <a:solidFill>
                  <a:srgbClr val="464653"/>
                </a:solidFill>
              </a:rPr>
              <a:pPr/>
              <a:t>24.10.2014.</a:t>
            </a:fld>
            <a:endParaRPr lang="hr-HR" alt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hr-HR">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6A66140D-1F6E-495E-8B83-898D9EF0D6BA}"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362283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traight Connector 5"/>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Straight Connector 7"/>
          <p:cNvSpPr>
            <a:spLocks noChangeShapeType="1"/>
          </p:cNvSpPr>
          <p:nvPr/>
        </p:nvSpPr>
        <p:spPr bwMode="auto">
          <a:xfrm rot="5400000">
            <a:off x="3630612" y="3201988"/>
            <a:ext cx="585152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Times New Roman" panose="02020603050405020304" pitchFamily="18" charset="0"/>
              <a:ea typeface="MS PGothic" panose="020B0600070205080204" pitchFamily="34" charset="-128"/>
            </a:endParaRPr>
          </a:p>
        </p:txBody>
      </p:sp>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400800" y="6356350"/>
            <a:ext cx="2289175" cy="365125"/>
          </a:xfrm>
        </p:spPr>
        <p:txBody>
          <a:bodyPr/>
          <a:lstStyle>
            <a:lvl1pPr>
              <a:defRPr/>
            </a:lvl1pPr>
          </a:lstStyle>
          <a:p>
            <a:fld id="{26CAA7A0-1C09-4930-948D-4C9A14998FFD}" type="datetimeFigureOut">
              <a:rPr lang="sr-Latn-CS" altLang="en-US">
                <a:solidFill>
                  <a:srgbClr val="464653"/>
                </a:solidFill>
              </a:rPr>
              <a:pPr/>
              <a:t>24.10.2014.</a:t>
            </a:fld>
            <a:endParaRPr lang="hr-HR" altLang="en-US">
              <a:solidFill>
                <a:srgbClr val="464653"/>
              </a:solidFill>
            </a:endParaRPr>
          </a:p>
        </p:txBody>
      </p:sp>
      <p:sp>
        <p:nvSpPr>
          <p:cNvPr id="8" name="Footer Placeholder 4"/>
          <p:cNvSpPr>
            <a:spLocks noGrp="1"/>
          </p:cNvSpPr>
          <p:nvPr>
            <p:ph type="ftr" sz="quarter" idx="11"/>
          </p:nvPr>
        </p:nvSpPr>
        <p:spPr>
          <a:xfrm>
            <a:off x="2898775" y="6356350"/>
            <a:ext cx="3505200" cy="365125"/>
          </a:xfrm>
        </p:spPr>
        <p:txBody>
          <a:bodyPr/>
          <a:lstStyle>
            <a:lvl1pPr>
              <a:defRPr/>
            </a:lvl1pPr>
          </a:lstStyle>
          <a:p>
            <a:pPr>
              <a:defRPr/>
            </a:pPr>
            <a:endParaRPr lang="hr-HR">
              <a:solidFill>
                <a:srgbClr val="464653"/>
              </a:solidFill>
            </a:endParaRPr>
          </a:p>
        </p:txBody>
      </p:sp>
      <p:sp>
        <p:nvSpPr>
          <p:cNvPr id="9" name="Slide Number Placeholder 5"/>
          <p:cNvSpPr>
            <a:spLocks noGrp="1"/>
          </p:cNvSpPr>
          <p:nvPr>
            <p:ph type="sldNum" sz="quarter" idx="12"/>
          </p:nvPr>
        </p:nvSpPr>
        <p:spPr>
          <a:xfrm>
            <a:off x="612775" y="6356350"/>
            <a:ext cx="1981200" cy="365125"/>
          </a:xfrm>
        </p:spPr>
        <p:txBody>
          <a:bodyPr/>
          <a:lstStyle>
            <a:lvl1pPr>
              <a:defRPr/>
            </a:lvl1pPr>
          </a:lstStyle>
          <a:p>
            <a:fld id="{72389DE5-5987-477B-838E-090F17A742BE}"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890423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9E4C8A46-C0B7-4587-9252-080AFDBF6A50}" type="datetimeFigureOut">
              <a:rPr lang="sr-Latn-CS" altLang="en-US">
                <a:solidFill>
                  <a:srgbClr val="464653"/>
                </a:solidFill>
              </a:rPr>
              <a:pPr/>
              <a:t>24.10.2014.</a:t>
            </a:fld>
            <a:endParaRPr lang="hr-HR" altLang="en-US">
              <a:solidFill>
                <a:srgbClr val="464653"/>
              </a:solidFill>
            </a:endParaRPr>
          </a:p>
        </p:txBody>
      </p:sp>
      <p:sp>
        <p:nvSpPr>
          <p:cNvPr id="3" name="Footer Placeholder 2"/>
          <p:cNvSpPr>
            <a:spLocks noGrp="1"/>
          </p:cNvSpPr>
          <p:nvPr>
            <p:ph type="ftr" sz="quarter" idx="11"/>
          </p:nvPr>
        </p:nvSpPr>
        <p:spPr/>
        <p:txBody>
          <a:bodyPr/>
          <a:lstStyle>
            <a:lvl1pPr>
              <a:defRPr/>
            </a:lvl1pPr>
          </a:lstStyle>
          <a:p>
            <a:pPr>
              <a:defRPr/>
            </a:pPr>
            <a:endParaRPr lang="hr-HR">
              <a:solidFill>
                <a:srgbClr val="464653"/>
              </a:solidFill>
            </a:endParaRPr>
          </a:p>
        </p:txBody>
      </p:sp>
      <p:sp>
        <p:nvSpPr>
          <p:cNvPr id="4" name="Slide Number Placeholder 22"/>
          <p:cNvSpPr>
            <a:spLocks noGrp="1"/>
          </p:cNvSpPr>
          <p:nvPr>
            <p:ph type="sldNum" sz="quarter" idx="12"/>
          </p:nvPr>
        </p:nvSpPr>
        <p:spPr/>
        <p:txBody>
          <a:bodyPr/>
          <a:lstStyle>
            <a:lvl1pPr>
              <a:defRPr/>
            </a:lvl1pPr>
          </a:lstStyle>
          <a:p>
            <a:fld id="{EB1BA42B-F215-4AD7-9C14-C51C0181FCD6}" type="slidenum">
              <a:rPr lang="hr-HR" altLang="en-US">
                <a:solidFill>
                  <a:srgbClr val="464653"/>
                </a:solidFill>
              </a:rPr>
              <a:pPr/>
              <a:t>‹#›</a:t>
            </a:fld>
            <a:endParaRPr lang="hr-HR" altLang="en-US">
              <a:solidFill>
                <a:srgbClr val="464653"/>
              </a:solidFill>
            </a:endParaRPr>
          </a:p>
        </p:txBody>
      </p:sp>
    </p:spTree>
    <p:extLst>
      <p:ext uri="{BB962C8B-B14F-4D97-AF65-F5344CB8AC3E}">
        <p14:creationId xmlns:p14="http://schemas.microsoft.com/office/powerpoint/2010/main" val="180773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0B3289-C544-4AD0-91D0-057D2D67691C}"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9461-AEB0-406F-A4EF-A093BF6D9C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0B3289-C544-4AD0-91D0-057D2D67691C}" type="datetimeFigureOut">
              <a:rPr lang="en-US" smtClean="0"/>
              <a:pPr/>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A9461-AEB0-406F-A4EF-A093BF6D9C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0B3289-C544-4AD0-91D0-057D2D67691C}" type="datetimeFigureOut">
              <a:rPr lang="en-US" smtClean="0"/>
              <a:pPr/>
              <a:t>10/24/2014</a:t>
            </a:fld>
            <a:endParaRPr lang="en-US"/>
          </a:p>
        </p:txBody>
      </p:sp>
      <p:sp>
        <p:nvSpPr>
          <p:cNvPr id="7" name="Slide Number Placeholder 6"/>
          <p:cNvSpPr>
            <a:spLocks noGrp="1"/>
          </p:cNvSpPr>
          <p:nvPr>
            <p:ph type="sldNum" sz="quarter" idx="11"/>
          </p:nvPr>
        </p:nvSpPr>
        <p:spPr/>
        <p:txBody>
          <a:bodyPr rtlCol="0"/>
          <a:lstStyle/>
          <a:p>
            <a:fld id="{616A9461-AEB0-406F-A4EF-A093BF6D9C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B3289-C544-4AD0-91D0-057D2D67691C}" type="datetimeFigureOut">
              <a:rPr lang="en-US" smtClean="0"/>
              <a:pPr/>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0B3289-C544-4AD0-91D0-057D2D67691C}" type="datetimeFigureOut">
              <a:rPr lang="en-US" smtClean="0"/>
              <a:pPr/>
              <a:t>10/24/2014</a:t>
            </a:fld>
            <a:endParaRPr lang="en-US"/>
          </a:p>
        </p:txBody>
      </p:sp>
      <p:sp>
        <p:nvSpPr>
          <p:cNvPr id="22" name="Slide Number Placeholder 21"/>
          <p:cNvSpPr>
            <a:spLocks noGrp="1"/>
          </p:cNvSpPr>
          <p:nvPr>
            <p:ph type="sldNum" sz="quarter" idx="15"/>
          </p:nvPr>
        </p:nvSpPr>
        <p:spPr/>
        <p:txBody>
          <a:bodyPr rtlCol="0"/>
          <a:lstStyle/>
          <a:p>
            <a:fld id="{616A9461-AEB0-406F-A4EF-A093BF6D9C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0B3289-C544-4AD0-91D0-057D2D67691C}" type="datetimeFigureOut">
              <a:rPr lang="en-US" smtClean="0"/>
              <a:pPr/>
              <a:t>10/24/2014</a:t>
            </a:fld>
            <a:endParaRPr lang="en-US"/>
          </a:p>
        </p:txBody>
      </p:sp>
      <p:sp>
        <p:nvSpPr>
          <p:cNvPr id="18" name="Slide Number Placeholder 17"/>
          <p:cNvSpPr>
            <a:spLocks noGrp="1"/>
          </p:cNvSpPr>
          <p:nvPr>
            <p:ph type="sldNum" sz="quarter" idx="11"/>
          </p:nvPr>
        </p:nvSpPr>
        <p:spPr/>
        <p:txBody>
          <a:bodyPr rtlCol="0"/>
          <a:lstStyle/>
          <a:p>
            <a:fld id="{616A9461-AEB0-406F-A4EF-A093BF6D9C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0B3289-C544-4AD0-91D0-057D2D67691C}" type="datetimeFigureOut">
              <a:rPr lang="en-US" smtClean="0"/>
              <a:pPr/>
              <a:t>10/24/2014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6A9461-AEB0-406F-A4EF-A093BF6D9C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8"/>
            <a:fld id="{BE9C9B44-5359-4660-9C98-191B62E9D021}" type="datetimeFigureOut">
              <a:rPr lang="en-US" smtClean="0">
                <a:solidFill>
                  <a:prstClr val="black">
                    <a:tint val="75000"/>
                  </a:prstClr>
                </a:solidFill>
              </a:rPr>
              <a:pPr defTabSz="914298"/>
              <a:t>10/24/2014</a:t>
            </a:fld>
            <a:endParaRPr lang="en-US">
              <a:solidFill>
                <a:prstClr val="black">
                  <a:tint val="75000"/>
                </a:prstClr>
              </a:solidFill>
            </a:endParaRPr>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8"/>
            <a:endParaRPr lang="en-US">
              <a:solidFill>
                <a:prstClr val="black">
                  <a:tint val="75000"/>
                </a:prstClr>
              </a:solidFill>
            </a:endParaRPr>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8"/>
            <a:fld id="{609AE08E-4513-4E24-8BCD-424B581485FC}" type="slidenum">
              <a:rPr lang="en-US" smtClean="0">
                <a:solidFill>
                  <a:prstClr val="black">
                    <a:tint val="75000"/>
                  </a:prstClr>
                </a:solidFill>
              </a:rPr>
              <a:pPr defTabSz="914298"/>
              <a:t>‹#›</a:t>
            </a:fld>
            <a:endParaRPr lang="en-US">
              <a:solidFill>
                <a:prstClr val="black">
                  <a:tint val="75000"/>
                </a:prstClr>
              </a:solidFill>
            </a:endParaRPr>
          </a:p>
        </p:txBody>
      </p:sp>
    </p:spTree>
    <p:extLst>
      <p:ext uri="{BB962C8B-B14F-4D97-AF65-F5344CB8AC3E}">
        <p14:creationId xmlns:p14="http://schemas.microsoft.com/office/powerpoint/2010/main" val="137627516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29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5" indent="-228575" algn="l" defTabSz="9142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3" indent="-228575" algn="l" defTabSz="9142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72" indent="-228575" algn="l" defTabSz="9142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21"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69"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18"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67"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16"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64"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8"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1" algn="l" defTabSz="914298" rtl="0" eaLnBrk="1" latinLnBrk="0" hangingPunct="1">
        <a:defRPr sz="1800" kern="1200">
          <a:solidFill>
            <a:schemeClr val="tx1"/>
          </a:solidFill>
          <a:latin typeface="+mn-lt"/>
          <a:ea typeface="+mn-ea"/>
          <a:cs typeface="+mn-cs"/>
        </a:defRPr>
      </a:lvl8pPr>
      <a:lvl9pPr marL="3657191"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372225" y="6492875"/>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cs typeface="Arial" panose="020B0604020202020204" pitchFamily="34" charset="0"/>
              </a:defRPr>
            </a:lvl1pPr>
          </a:lstStyle>
          <a:p>
            <a:pPr fontAlgn="base">
              <a:spcBef>
                <a:spcPct val="0"/>
              </a:spcBef>
              <a:spcAft>
                <a:spcPct val="0"/>
              </a:spcAft>
            </a:pPr>
            <a:fld id="{23EB51E5-37DB-4999-9A9C-8795CF226D3E}" type="datetimeFigureOut">
              <a:rPr lang="sr-Latn-CS" altLang="en-US">
                <a:solidFill>
                  <a:srgbClr val="464653"/>
                </a:solidFill>
                <a:ea typeface="MS PGothic" panose="020B0600070205080204" pitchFamily="34" charset="-128"/>
              </a:rPr>
              <a:pPr fontAlgn="base">
                <a:spcBef>
                  <a:spcPct val="0"/>
                </a:spcBef>
                <a:spcAft>
                  <a:spcPct val="0"/>
                </a:spcAft>
              </a:pPr>
              <a:t>24.10.2014.</a:t>
            </a:fld>
            <a:endParaRPr lang="hr-HR" altLang="en-US">
              <a:solidFill>
                <a:srgbClr val="464653"/>
              </a:solidFill>
              <a:ea typeface="MS PGothic" panose="020B0600070205080204" pitchFamily="34" charset="-128"/>
            </a:endParaRPr>
          </a:p>
        </p:txBody>
      </p:sp>
      <p:sp>
        <p:nvSpPr>
          <p:cNvPr id="3" name="Footer Placeholder 2"/>
          <p:cNvSpPr>
            <a:spLocks noGrp="1"/>
          </p:cNvSpPr>
          <p:nvPr>
            <p:ph type="ftr" sz="quarter" idx="3"/>
          </p:nvPr>
        </p:nvSpPr>
        <p:spPr>
          <a:xfrm>
            <a:off x="2916238" y="6492875"/>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hr-HR">
              <a:solidFill>
                <a:srgbClr val="464653"/>
              </a:solidFill>
            </a:endParaRPr>
          </a:p>
        </p:txBody>
      </p:sp>
      <p:sp>
        <p:nvSpPr>
          <p:cNvPr id="23" name="Slide Number Placeholder 22"/>
          <p:cNvSpPr>
            <a:spLocks noGrp="1"/>
          </p:cNvSpPr>
          <p:nvPr>
            <p:ph type="sldNum" sz="quarter" idx="4"/>
          </p:nvPr>
        </p:nvSpPr>
        <p:spPr>
          <a:xfrm>
            <a:off x="611188" y="6492875"/>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cs typeface="Arial" panose="020B0604020202020204" pitchFamily="34" charset="0"/>
              </a:defRPr>
            </a:lvl1pPr>
          </a:lstStyle>
          <a:p>
            <a:pPr fontAlgn="base">
              <a:spcBef>
                <a:spcPct val="0"/>
              </a:spcBef>
              <a:spcAft>
                <a:spcPct val="0"/>
              </a:spcAft>
            </a:pPr>
            <a:fld id="{1FFE9667-C7C2-4A3B-9B33-86417B37B580}" type="slidenum">
              <a:rPr lang="hr-HR" altLang="en-US">
                <a:solidFill>
                  <a:srgbClr val="464653"/>
                </a:solidFill>
                <a:ea typeface="MS PGothic" panose="020B0600070205080204" pitchFamily="34" charset="-128"/>
              </a:rPr>
              <a:pPr fontAlgn="base">
                <a:spcBef>
                  <a:spcPct val="0"/>
                </a:spcBef>
                <a:spcAft>
                  <a:spcPct val="0"/>
                </a:spcAft>
              </a:pPr>
              <a:t>‹#›</a:t>
            </a:fld>
            <a:endParaRPr lang="hr-HR" altLang="en-US">
              <a:solidFill>
                <a:srgbClr val="464653"/>
              </a:solidFill>
              <a:ea typeface="MS PGothic" panose="020B0600070205080204" pitchFamily="34" charset="-128"/>
            </a:endParaRPr>
          </a:p>
        </p:txBody>
      </p:sp>
    </p:spTree>
    <p:extLst>
      <p:ext uri="{BB962C8B-B14F-4D97-AF65-F5344CB8AC3E}">
        <p14:creationId xmlns:p14="http://schemas.microsoft.com/office/powerpoint/2010/main" val="117700640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0" fontAlgn="base" hangingPunct="0">
        <a:spcBef>
          <a:spcPct val="0"/>
        </a:spcBef>
        <a:spcAft>
          <a:spcPct val="0"/>
        </a:spcAft>
        <a:defRPr sz="32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2"/>
          </a:solidFill>
          <a:latin typeface="Bookman Old Style"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2"/>
          </a:solidFill>
          <a:latin typeface="Bookman Old Style"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2"/>
          </a:solidFill>
          <a:latin typeface="Bookman Old Style"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2"/>
          </a:solidFill>
          <a:latin typeface="Bookman Old Style" pitchFamily="18" charset="0"/>
          <a:ea typeface="MS PGothic" panose="020B0600070205080204" pitchFamily="34" charset="-128"/>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S PGothic" panose="020B0600070205080204" pitchFamily="34" charset="-128"/>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S PGothic" panose="020B0600070205080204" pitchFamily="34" charset="-128"/>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S PGothic" panose="020B0600070205080204" pitchFamily="34" charset="-128"/>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S PGothic" panose="020B0600070205080204"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cedefop.europa.eu/EN/news/24513.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uropa.eu/rapid/press-release_IP-14-1075_ro.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uropa.eu/rapid/press-release_IP-14-1096_ro.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andul.info/financiar/hr-insider-directorul-de-hr-al-romaniei-ar-trebui-concediat-130299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ds.ro/Subiectul%20Zilei/2014-09-23/Nici%20subventiile%20nu%20conving%20firmele%20%20sa%20angajeze%20tineri%20fara%20experient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irileprotv.ro/stiri/social/nu-elevii-dau-facultatea-pe-scoala-profesionala-avantajele-pe-care-le-au-cei-care-invata-o-meseri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tidianul.ro/ministrul-muncii-german-ne-bucuram-de-forta-de-munca-romaneasca-24833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edefop.europa.eu/EN/news/24548.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733800"/>
            <a:ext cx="7162800" cy="2438400"/>
          </a:xfrm>
          <a:gradFill>
            <a:gsLst>
              <a:gs pos="40000">
                <a:schemeClr val="bg1">
                  <a:alpha val="54000"/>
                </a:schemeClr>
              </a:gs>
              <a:gs pos="64999">
                <a:srgbClr val="F0EBD5"/>
              </a:gs>
              <a:gs pos="100000">
                <a:srgbClr val="D1C39F"/>
              </a:gs>
            </a:gsLst>
            <a:lin ang="2700000" scaled="0"/>
          </a:gradFill>
        </p:spPr>
        <p:txBody>
          <a:bodyPr>
            <a:normAutofit fontScale="92500" lnSpcReduction="20000"/>
          </a:bodyPr>
          <a:lstStyle/>
          <a:p>
            <a:pPr algn="ctr"/>
            <a:endParaRPr lang="ro-RO" sz="2300" b="1" dirty="0" smtClean="0">
              <a:solidFill>
                <a:schemeClr val="tx1"/>
              </a:solidFill>
              <a:latin typeface="+mj-lt"/>
            </a:endParaRPr>
          </a:p>
          <a:p>
            <a:pPr algn="ctr"/>
            <a:endParaRPr lang="ro-RO" sz="3900" b="1" dirty="0" smtClean="0">
              <a:solidFill>
                <a:schemeClr val="tx1"/>
              </a:solidFill>
              <a:latin typeface="Bodoni MT Condensed" panose="02070606080606020203" pitchFamily="18" charset="0"/>
            </a:endParaRPr>
          </a:p>
          <a:p>
            <a:pPr algn="ctr"/>
            <a:r>
              <a:rPr lang="ro-RO" sz="3900" dirty="0" smtClean="0">
                <a:solidFill>
                  <a:schemeClr val="accent1">
                    <a:lumMod val="75000"/>
                  </a:schemeClr>
                </a:solidFill>
                <a:latin typeface="Bodoni MT Condensed" panose="02070606080606020203" pitchFamily="18" charset="0"/>
              </a:rPr>
              <a:t>„Implementarea Agendei Europene pentru Educaţia Adulţilor”</a:t>
            </a:r>
            <a:endParaRPr lang="ro-RO" sz="3900" b="1" dirty="0" smtClean="0">
              <a:solidFill>
                <a:schemeClr val="accent1">
                  <a:lumMod val="75000"/>
                </a:schemeClr>
              </a:solidFill>
              <a:latin typeface="Bodoni MT Condensed" panose="02070606080606020203" pitchFamily="18" charset="0"/>
            </a:endParaRPr>
          </a:p>
          <a:p>
            <a:pPr algn="ctr"/>
            <a:r>
              <a:rPr lang="ro-RO" sz="3900" i="1" dirty="0" smtClean="0">
                <a:solidFill>
                  <a:schemeClr val="tx1"/>
                </a:solidFill>
                <a:latin typeface="Bodoni MT Condensed" panose="02070606080606020203" pitchFamily="18" charset="0"/>
              </a:rPr>
              <a:t>- </a:t>
            </a:r>
            <a:r>
              <a:rPr lang="en-US" sz="3900" i="1" dirty="0" smtClean="0">
                <a:solidFill>
                  <a:schemeClr val="tx1"/>
                </a:solidFill>
                <a:latin typeface="Bodoni MT Condensed" panose="02070606080606020203" pitchFamily="18" charset="0"/>
              </a:rPr>
              <a:t>24</a:t>
            </a:r>
            <a:r>
              <a:rPr lang="ro-RO" sz="3900" i="1" dirty="0" smtClean="0">
                <a:solidFill>
                  <a:schemeClr val="tx1"/>
                </a:solidFill>
                <a:latin typeface="Bodoni MT Condensed" panose="02070606080606020203" pitchFamily="18" charset="0"/>
              </a:rPr>
              <a:t> octombrie 2014 -</a:t>
            </a:r>
            <a:endParaRPr lang="en-US" sz="3900" i="1" dirty="0" smtClean="0">
              <a:solidFill>
                <a:schemeClr val="tx1"/>
              </a:solidFill>
              <a:latin typeface="Bodoni MT Condensed" panose="02070606080606020203" pitchFamily="18" charset="0"/>
            </a:endParaRPr>
          </a:p>
          <a:p>
            <a:endParaRPr lang="en-US" dirty="0">
              <a:solidFill>
                <a:schemeClr val="tx1"/>
              </a:solidFill>
            </a:endParaRPr>
          </a:p>
        </p:txBody>
      </p:sp>
      <p:grpSp>
        <p:nvGrpSpPr>
          <p:cNvPr id="10" name="Group 9"/>
          <p:cNvGrpSpPr/>
          <p:nvPr/>
        </p:nvGrpSpPr>
        <p:grpSpPr>
          <a:xfrm>
            <a:off x="609600" y="6210300"/>
            <a:ext cx="8001000" cy="647700"/>
            <a:chOff x="609600" y="6210300"/>
            <a:chExt cx="8001000" cy="647700"/>
          </a:xfrm>
        </p:grpSpPr>
        <p:grpSp>
          <p:nvGrpSpPr>
            <p:cNvPr id="9" name="Group 8"/>
            <p:cNvGrpSpPr/>
            <p:nvPr/>
          </p:nvGrpSpPr>
          <p:grpSpPr>
            <a:xfrm>
              <a:off x="2209800" y="6210300"/>
              <a:ext cx="6400800" cy="647700"/>
              <a:chOff x="0" y="6210300"/>
              <a:chExt cx="6400800" cy="647700"/>
            </a:xfrm>
          </p:grpSpPr>
          <p:pic>
            <p:nvPicPr>
              <p:cNvPr id="4" name="Picture 3" descr="logo IPV.tif"/>
              <p:cNvPicPr/>
              <p:nvPr/>
            </p:nvPicPr>
            <p:blipFill>
              <a:blip r:embed="rId3" cstate="print"/>
              <a:stretch>
                <a:fillRect/>
              </a:stretch>
            </p:blipFill>
            <p:spPr>
              <a:xfrm>
                <a:off x="0" y="6248400"/>
                <a:ext cx="1828800" cy="609600"/>
              </a:xfrm>
              <a:prstGeom prst="rect">
                <a:avLst/>
              </a:prstGeom>
            </p:spPr>
          </p:pic>
          <p:pic>
            <p:nvPicPr>
              <p:cNvPr id="5" name="Picture 4" descr="Logo20EACEA"/>
              <p:cNvPicPr/>
              <p:nvPr/>
            </p:nvPicPr>
            <p:blipFill>
              <a:blip r:embed="rId4" cstate="print"/>
              <a:srcRect/>
              <a:stretch>
                <a:fillRect/>
              </a:stretch>
            </p:blipFill>
            <p:spPr bwMode="auto">
              <a:xfrm>
                <a:off x="2133600" y="6248400"/>
                <a:ext cx="914400" cy="6096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3429000" y="6238875"/>
                <a:ext cx="1295400" cy="619125"/>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5095875" y="6210300"/>
                <a:ext cx="1304925" cy="647700"/>
              </a:xfrm>
              <a:prstGeom prst="rect">
                <a:avLst/>
              </a:prstGeom>
              <a:noFill/>
              <a:ln w="9525">
                <a:noFill/>
                <a:miter lim="800000"/>
                <a:headEnd/>
                <a:tailEnd/>
              </a:ln>
            </p:spPr>
          </p:pic>
        </p:grpSp>
        <p:pic>
          <p:nvPicPr>
            <p:cNvPr id="8" name="Picture 7" descr="logo AL"/>
            <p:cNvPicPr/>
            <p:nvPr/>
          </p:nvPicPr>
          <p:blipFill>
            <a:blip r:embed="rId7" cstate="print"/>
            <a:srcRect/>
            <a:stretch>
              <a:fillRect/>
            </a:stretch>
          </p:blipFill>
          <p:spPr bwMode="auto">
            <a:xfrm>
              <a:off x="609600" y="6248400"/>
              <a:ext cx="1371600" cy="609600"/>
            </a:xfrm>
            <a:prstGeom prst="rect">
              <a:avLst/>
            </a:prstGeom>
            <a:noFill/>
            <a:ln w="9525">
              <a:noFill/>
              <a:miter lim="800000"/>
              <a:headEnd/>
              <a:tailEnd/>
            </a:ln>
          </p:spPr>
        </p:pic>
      </p:grpSp>
      <p:sp>
        <p:nvSpPr>
          <p:cNvPr id="11" name="Title 10"/>
          <p:cNvSpPr>
            <a:spLocks noGrp="1"/>
          </p:cNvSpPr>
          <p:nvPr>
            <p:ph type="ctrTitle"/>
          </p:nvPr>
        </p:nvSpPr>
        <p:spPr>
          <a:xfrm>
            <a:off x="1752600" y="609600"/>
            <a:ext cx="7086600" cy="2667000"/>
          </a:xfrm>
        </p:spPr>
        <p:txBody>
          <a:bodyPr>
            <a:noAutofit/>
          </a:bodyPr>
          <a:lstStyle/>
          <a:p>
            <a:pPr algn="ctr"/>
            <a:r>
              <a:rPr lang="en-US" sz="5400" dirty="0" smtClean="0">
                <a:solidFill>
                  <a:srgbClr val="C00000"/>
                </a:solidFill>
                <a:latin typeface="+mn-lt"/>
              </a:rPr>
              <a:t>E</a:t>
            </a:r>
            <a:r>
              <a:rPr lang="en-US" sz="3800" dirty="0" smtClean="0">
                <a:latin typeface="+mn-lt"/>
              </a:rPr>
              <a:t>DUCA</a:t>
            </a:r>
            <a:r>
              <a:rPr lang="ro-RO" sz="3800" dirty="0" smtClean="0">
                <a:latin typeface="+mn-lt"/>
              </a:rPr>
              <a:t>ŢIA </a:t>
            </a:r>
            <a:r>
              <a:rPr lang="ro-RO" sz="5400" dirty="0" smtClean="0">
                <a:solidFill>
                  <a:srgbClr val="C00000"/>
                </a:solidFill>
                <a:latin typeface="+mn-lt"/>
              </a:rPr>
              <a:t>A</a:t>
            </a:r>
            <a:r>
              <a:rPr lang="ro-RO" sz="3800" dirty="0" smtClean="0">
                <a:latin typeface="+mn-lt"/>
              </a:rPr>
              <a:t>DULŢILOR</a:t>
            </a:r>
            <a:br>
              <a:rPr lang="ro-RO" sz="3800" dirty="0" smtClean="0">
                <a:latin typeface="+mn-lt"/>
              </a:rPr>
            </a:br>
            <a:r>
              <a:rPr lang="ro-RO" sz="3800" dirty="0" smtClean="0">
                <a:latin typeface="+mn-lt"/>
              </a:rPr>
              <a:t/>
            </a:r>
            <a:br>
              <a:rPr lang="ro-RO" sz="3800" dirty="0" smtClean="0">
                <a:latin typeface="+mn-lt"/>
              </a:rPr>
            </a:br>
            <a:r>
              <a:rPr lang="ro-RO" sz="3800" dirty="0" smtClean="0">
                <a:latin typeface="+mn-lt"/>
              </a:rPr>
              <a:t>DRUMUL SPRE UN VIITOR MAI BUN</a:t>
            </a:r>
            <a:endParaRPr lang="en-US" sz="3800" dirty="0">
              <a:latin typeface="+mn-lt"/>
            </a:endParaRPr>
          </a:p>
        </p:txBody>
      </p:sp>
      <p:cxnSp>
        <p:nvCxnSpPr>
          <p:cNvPr id="13" name="Straight Connector 12"/>
          <p:cNvCxnSpPr/>
          <p:nvPr/>
        </p:nvCxnSpPr>
        <p:spPr>
          <a:xfrm>
            <a:off x="2205859" y="1752600"/>
            <a:ext cx="6096000" cy="0"/>
          </a:xfrm>
          <a:prstGeom prst="line">
            <a:avLst/>
          </a:prstGeom>
          <a:ln w="1174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265238"/>
          </a:xfrm>
          <a:solidFill>
            <a:srgbClr val="FFC000"/>
          </a:solidFill>
        </p:spPr>
        <p:txBody>
          <a:bodyPr/>
          <a:lstStyle/>
          <a:p>
            <a:pPr algn="ctr"/>
            <a:r>
              <a:rPr lang="ro-RO" b="1" dirty="0"/>
              <a:t>Educație și formare profesională: </a:t>
            </a:r>
            <a:r>
              <a:rPr lang="en-US" b="1" dirty="0" smtClean="0"/>
              <a:t/>
            </a:r>
            <a:br>
              <a:rPr lang="en-US" b="1" dirty="0" smtClean="0"/>
            </a:br>
            <a:r>
              <a:rPr lang="ro-RO" b="1" dirty="0" smtClean="0"/>
              <a:t>un </a:t>
            </a:r>
            <a:r>
              <a:rPr lang="ro-RO" b="1" dirty="0"/>
              <a:t>drum spre excelență: </a:t>
            </a:r>
            <a:endParaRPr lang="en-US" dirty="0"/>
          </a:p>
        </p:txBody>
      </p:sp>
      <p:sp>
        <p:nvSpPr>
          <p:cNvPr id="3" name="Content Placeholder 2"/>
          <p:cNvSpPr>
            <a:spLocks noGrp="1"/>
          </p:cNvSpPr>
          <p:nvPr>
            <p:ph sz="quarter" idx="1"/>
          </p:nvPr>
        </p:nvSpPr>
        <p:spPr/>
        <p:txBody>
          <a:bodyPr>
            <a:normAutofit fontScale="92500" lnSpcReduction="20000"/>
          </a:bodyPr>
          <a:lstStyle/>
          <a:p>
            <a:r>
              <a:rPr lang="ro-RO" dirty="0" smtClean="0"/>
              <a:t>Conferinţă CEDEFOP, </a:t>
            </a:r>
            <a:r>
              <a:rPr lang="ro-RO" dirty="0"/>
              <a:t>directorul </a:t>
            </a:r>
            <a:r>
              <a:rPr lang="ro-RO" dirty="0" smtClean="0"/>
              <a:t>James Calleja a răspuns la întrebarea</a:t>
            </a:r>
            <a:r>
              <a:rPr lang="ro-RO" b="1" dirty="0" smtClean="0">
                <a:solidFill>
                  <a:srgbClr val="C00000"/>
                </a:solidFill>
              </a:rPr>
              <a:t> </a:t>
            </a:r>
            <a:r>
              <a:rPr lang="ro-RO" b="1" dirty="0">
                <a:solidFill>
                  <a:srgbClr val="C00000"/>
                </a:solidFill>
              </a:rPr>
              <a:t>dacă educația și formarea </a:t>
            </a:r>
            <a:r>
              <a:rPr lang="ro-RO" b="1" dirty="0" smtClean="0">
                <a:solidFill>
                  <a:srgbClr val="C00000"/>
                </a:solidFill>
              </a:rPr>
              <a:t>profesională </a:t>
            </a:r>
            <a:r>
              <a:rPr lang="ro-RO" b="1" dirty="0">
                <a:solidFill>
                  <a:srgbClr val="C00000"/>
                </a:solidFill>
              </a:rPr>
              <a:t>reprezintă capătul drumului sau  începutul unei cariere universitare.</a:t>
            </a:r>
            <a:r>
              <a:rPr lang="ro-RO" dirty="0"/>
              <a:t> În multe țări, </a:t>
            </a:r>
            <a:r>
              <a:rPr lang="ro-RO" b="1" dirty="0">
                <a:solidFill>
                  <a:srgbClr val="C00000"/>
                </a:solidFill>
              </a:rPr>
              <a:t>VET și în special ucenicia, sunt încă percepute ca fiind o a doua șansă</a:t>
            </a:r>
            <a:r>
              <a:rPr lang="ro-RO" dirty="0"/>
              <a:t>, iar </a:t>
            </a:r>
            <a:r>
              <a:rPr lang="ro-RO" dirty="0" smtClean="0"/>
              <a:t>instituțiile </a:t>
            </a:r>
            <a:r>
              <a:rPr lang="ro-RO" dirty="0"/>
              <a:t>de educație și formare profesională nu au un grad ridicat de atractivitate. </a:t>
            </a:r>
            <a:endParaRPr lang="ro-RO" dirty="0" smtClean="0"/>
          </a:p>
          <a:p>
            <a:r>
              <a:rPr lang="ro-RO" dirty="0" smtClean="0"/>
              <a:t>Directorul </a:t>
            </a:r>
            <a:r>
              <a:rPr lang="ro-RO" dirty="0"/>
              <a:t>Cedefop a concluzionat că </a:t>
            </a:r>
            <a:r>
              <a:rPr lang="ro-RO" b="1" dirty="0">
                <a:solidFill>
                  <a:srgbClr val="C00000"/>
                </a:solidFill>
              </a:rPr>
              <a:t>"rolul jucat de personalul care se ocupă cu orientarea și consilierea în școli este vital pentru a face educația și formarea profesională mai atractivă</a:t>
            </a:r>
            <a:r>
              <a:rPr lang="ro-RO" dirty="0"/>
              <a:t>. Dar nu este suficient să modificam structurile și să oferim instrumentele necesare, avem nevoie, de asemenea, de siguranța că rezultatele așteptate vor fi </a:t>
            </a:r>
            <a:r>
              <a:rPr lang="ro-RO" dirty="0" smtClean="0"/>
              <a:t>atinse”. </a:t>
            </a:r>
            <a:r>
              <a:rPr lang="ro-RO" dirty="0"/>
              <a:t>(Cedefop)        - </a:t>
            </a:r>
            <a:r>
              <a:rPr lang="ro-RO" u="sng" dirty="0">
                <a:hlinkClick r:id="rId2"/>
              </a:rPr>
              <a:t>http://www.cedefop.europa.eu/EN/news/24513.aspx</a:t>
            </a:r>
            <a:endParaRPr lang="en-US" dirty="0"/>
          </a:p>
          <a:p>
            <a:endParaRPr lang="en-US" dirty="0"/>
          </a:p>
        </p:txBody>
      </p:sp>
    </p:spTree>
    <p:extLst>
      <p:ext uri="{BB962C8B-B14F-4D97-AF65-F5344CB8AC3E}">
        <p14:creationId xmlns:p14="http://schemas.microsoft.com/office/powerpoint/2010/main" val="315312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Raportul Horizon îndeamnă școlile să răspundă provocării complexe reprezentate de abilitățile digitale:</a:t>
            </a:r>
            <a:endParaRPr lang="en-US" dirty="0"/>
          </a:p>
        </p:txBody>
      </p:sp>
      <p:sp>
        <p:nvSpPr>
          <p:cNvPr id="3" name="Content Placeholder 2"/>
          <p:cNvSpPr>
            <a:spLocks noGrp="1"/>
          </p:cNvSpPr>
          <p:nvPr>
            <p:ph sz="quarter" idx="1"/>
          </p:nvPr>
        </p:nvSpPr>
        <p:spPr/>
        <p:txBody>
          <a:bodyPr>
            <a:normAutofit/>
          </a:bodyPr>
          <a:lstStyle/>
          <a:p>
            <a:r>
              <a:rPr lang="ro-RO" dirty="0" smtClean="0"/>
              <a:t>Conform </a:t>
            </a:r>
            <a:r>
              <a:rPr lang="ro-RO" dirty="0"/>
              <a:t>unui raport publicat de Comisia Europeană și de New Media Consortium, </a:t>
            </a:r>
            <a:r>
              <a:rPr lang="ro-RO" b="1" dirty="0">
                <a:solidFill>
                  <a:srgbClr val="C00000"/>
                </a:solidFill>
              </a:rPr>
              <a:t>abilitățile și competențele digitale limitate de care dau dovadă elevii</a:t>
            </a:r>
            <a:r>
              <a:rPr lang="ro-RO" dirty="0"/>
              <a:t> și necesitatea de a integra </a:t>
            </a:r>
            <a:r>
              <a:rPr lang="ro-RO" b="1" dirty="0">
                <a:solidFill>
                  <a:srgbClr val="C00000"/>
                </a:solidFill>
              </a:rPr>
              <a:t>utilizarea eficientă a tehnologiilor informației și comunicațiilor în formarea cadrelor didactice</a:t>
            </a:r>
            <a:r>
              <a:rPr lang="ro-RO" dirty="0"/>
              <a:t> sunt unele dintre cele mai presante provocări cu care se confruntă învățământul școlar din Europa în prezent. </a:t>
            </a:r>
            <a:endParaRPr lang="ro-RO" dirty="0" smtClean="0"/>
          </a:p>
          <a:p>
            <a:r>
              <a:rPr lang="ro-RO" dirty="0" smtClean="0"/>
              <a:t>DG EAC </a:t>
            </a:r>
            <a:r>
              <a:rPr lang="ro-RO" dirty="0"/>
              <a:t>- </a:t>
            </a:r>
            <a:r>
              <a:rPr lang="ro-RO" u="sng" dirty="0">
                <a:hlinkClick r:id="rId2"/>
              </a:rPr>
              <a:t>http://europa.eu/rapid/press-release_IP-14-1075_ro.htm</a:t>
            </a:r>
            <a:endParaRPr lang="en-US" dirty="0"/>
          </a:p>
        </p:txBody>
      </p:sp>
    </p:spTree>
    <p:extLst>
      <p:ext uri="{BB962C8B-B14F-4D97-AF65-F5344CB8AC3E}">
        <p14:creationId xmlns:p14="http://schemas.microsoft.com/office/powerpoint/2010/main" val="91808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Ocuparea forței de muncă și situația socială: Buletinul trimestrial arată că redresarea este încă </a:t>
            </a:r>
            <a:r>
              <a:rPr lang="ro-RO" b="1" dirty="0" smtClean="0"/>
              <a:t>fragilă</a:t>
            </a:r>
            <a:endParaRPr lang="en-US" dirty="0"/>
          </a:p>
        </p:txBody>
      </p:sp>
      <p:sp>
        <p:nvSpPr>
          <p:cNvPr id="3" name="Content Placeholder 2"/>
          <p:cNvSpPr>
            <a:spLocks noGrp="1"/>
          </p:cNvSpPr>
          <p:nvPr>
            <p:ph sz="quarter" idx="1"/>
          </p:nvPr>
        </p:nvSpPr>
        <p:spPr>
          <a:xfrm>
            <a:off x="457200" y="1600200"/>
            <a:ext cx="8001000" cy="4953000"/>
          </a:xfrm>
        </p:spPr>
        <p:txBody>
          <a:bodyPr>
            <a:normAutofit fontScale="92500" lnSpcReduction="10000"/>
          </a:bodyPr>
          <a:lstStyle/>
          <a:p>
            <a:r>
              <a:rPr lang="ro-RO" dirty="0" smtClean="0"/>
              <a:t>Cel </a:t>
            </a:r>
            <a:r>
              <a:rPr lang="ro-RO" dirty="0"/>
              <a:t>mai recent Buletin trimestrial al Comisiei Europene privind ocuparea forței de muncă și situația socială arată că </a:t>
            </a:r>
            <a:r>
              <a:rPr lang="ro-RO" b="1" dirty="0">
                <a:solidFill>
                  <a:srgbClr val="C00000"/>
                </a:solidFill>
              </a:rPr>
              <a:t>redresarea economică care a început în primăvara anului 2013 este încă fragilă și că evoluțiile viitoare privind ocuparea forței de muncă rămân incerte</a:t>
            </a:r>
            <a:r>
              <a:rPr lang="ro-RO" dirty="0"/>
              <a:t>. Situația tinerilor s-a îmbunătățit, rata șomajului înregistrând o scădere importantă în majoritatea statelor membre. </a:t>
            </a:r>
            <a:r>
              <a:rPr lang="ro-RO" b="1" dirty="0">
                <a:solidFill>
                  <a:srgbClr val="C00000"/>
                </a:solidFill>
              </a:rPr>
              <a:t>Dezvoltarea competențelor necesare și utilizarea lor </a:t>
            </a:r>
            <a:r>
              <a:rPr lang="ro-RO" dirty="0"/>
              <a:t>în cel mai bun mod posibil sunt esențiale </a:t>
            </a:r>
            <a:r>
              <a:rPr lang="ro-RO" b="1" dirty="0">
                <a:solidFill>
                  <a:srgbClr val="C00000"/>
                </a:solidFill>
              </a:rPr>
              <a:t>pentru a crește productivitatea, pentru a favoriza competitivitatea pe plan internațional și pentru a promova o creștere durabilă și favorabilă incluziunii în UE</a:t>
            </a:r>
            <a:r>
              <a:rPr lang="ro-RO" b="1" dirty="0" smtClean="0">
                <a:solidFill>
                  <a:srgbClr val="C00000"/>
                </a:solidFill>
              </a:rPr>
              <a:t>.</a:t>
            </a:r>
          </a:p>
          <a:p>
            <a:r>
              <a:rPr lang="ro-RO" dirty="0" smtClean="0"/>
              <a:t>(</a:t>
            </a:r>
            <a:r>
              <a:rPr lang="ro-RO" dirty="0"/>
              <a:t>Comisia Europeană) - </a:t>
            </a:r>
            <a:r>
              <a:rPr lang="ro-RO" u="sng" dirty="0">
                <a:hlinkClick r:id="rId2"/>
              </a:rPr>
              <a:t>http://europa.eu/rapid/press-release_IP-14-1096_ro.htm</a:t>
            </a:r>
            <a:endParaRPr lang="en-US" dirty="0"/>
          </a:p>
          <a:p>
            <a:endParaRPr lang="en-US" dirty="0"/>
          </a:p>
        </p:txBody>
      </p:sp>
    </p:spTree>
    <p:extLst>
      <p:ext uri="{BB962C8B-B14F-4D97-AF65-F5344CB8AC3E}">
        <p14:creationId xmlns:p14="http://schemas.microsoft.com/office/powerpoint/2010/main" val="262850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99746"/>
          </a:xfrm>
        </p:spPr>
        <p:txBody>
          <a:bodyPr/>
          <a:lstStyle/>
          <a:p>
            <a:r>
              <a:rPr lang="en-US" dirty="0" err="1" smtClean="0"/>
              <a:t>Strctura</a:t>
            </a:r>
            <a:r>
              <a:rPr lang="en-US" dirty="0" smtClean="0"/>
              <a:t> </a:t>
            </a:r>
            <a:r>
              <a:rPr lang="en-US" dirty="0" err="1" smtClean="0"/>
              <a:t>invatamantului</a:t>
            </a:r>
            <a:r>
              <a:rPr lang="en-US" dirty="0" smtClean="0"/>
              <a:t> </a:t>
            </a:r>
            <a:r>
              <a:rPr lang="en-US" dirty="0" err="1" smtClean="0"/>
              <a:t>liceal</a:t>
            </a:r>
            <a:endParaRPr lang="en-US" dirty="0"/>
          </a:p>
        </p:txBody>
      </p:sp>
      <p:sp>
        <p:nvSpPr>
          <p:cNvPr id="3" name="Content Placeholder 2"/>
          <p:cNvSpPr>
            <a:spLocks noGrp="1"/>
          </p:cNvSpPr>
          <p:nvPr>
            <p:ph sz="quarter" idx="1"/>
          </p:nvPr>
        </p:nvSpPr>
        <p:spPr>
          <a:xfrm>
            <a:off x="3557118" y="599746"/>
            <a:ext cx="5053482" cy="6469720"/>
          </a:xfrm>
        </p:spPr>
        <p:txBody>
          <a:bodyPr>
            <a:normAutofit fontScale="92500" lnSpcReduction="10000"/>
          </a:bodyPr>
          <a:lstStyle/>
          <a:p>
            <a:r>
              <a:rPr lang="en-US" dirty="0" err="1"/>
              <a:t>Unde</a:t>
            </a:r>
            <a:r>
              <a:rPr lang="en-US" dirty="0"/>
              <a:t> </a:t>
            </a:r>
            <a:r>
              <a:rPr lang="en-US" dirty="0" err="1"/>
              <a:t>apare</a:t>
            </a:r>
            <a:r>
              <a:rPr lang="en-US" dirty="0"/>
              <a:t> </a:t>
            </a:r>
            <a:r>
              <a:rPr lang="en-US" dirty="0" err="1"/>
              <a:t>educatia</a:t>
            </a:r>
            <a:r>
              <a:rPr lang="en-US" dirty="0"/>
              <a:t> </a:t>
            </a:r>
            <a:r>
              <a:rPr lang="en-US" dirty="0" err="1"/>
              <a:t>si</a:t>
            </a:r>
            <a:r>
              <a:rPr lang="en-US" dirty="0"/>
              <a:t> </a:t>
            </a:r>
            <a:r>
              <a:rPr lang="en-US" dirty="0" err="1"/>
              <a:t>formarea</a:t>
            </a:r>
            <a:r>
              <a:rPr lang="en-US" dirty="0"/>
              <a:t> </a:t>
            </a:r>
            <a:r>
              <a:rPr lang="en-US" dirty="0" err="1"/>
              <a:t>profesionala</a:t>
            </a:r>
            <a:r>
              <a:rPr lang="en-US" dirty="0"/>
              <a:t> a </a:t>
            </a:r>
            <a:r>
              <a:rPr lang="en-US" dirty="0" err="1"/>
              <a:t>adultilor</a:t>
            </a:r>
            <a:r>
              <a:rPr lang="en-US" dirty="0"/>
              <a:t> </a:t>
            </a:r>
          </a:p>
          <a:p>
            <a:r>
              <a:rPr lang="en-US" dirty="0"/>
              <a:t> </a:t>
            </a:r>
            <a:r>
              <a:rPr lang="en-US" dirty="0" err="1" smtClean="0"/>
              <a:t>Educatia</a:t>
            </a:r>
            <a:r>
              <a:rPr lang="en-US" dirty="0" smtClean="0"/>
              <a:t> </a:t>
            </a:r>
            <a:r>
              <a:rPr lang="en-US" dirty="0" err="1"/>
              <a:t>si</a:t>
            </a:r>
            <a:r>
              <a:rPr lang="en-US" dirty="0"/>
              <a:t> </a:t>
            </a:r>
            <a:r>
              <a:rPr lang="en-US" dirty="0" err="1"/>
              <a:t>formarea</a:t>
            </a:r>
            <a:r>
              <a:rPr lang="en-US" dirty="0"/>
              <a:t> </a:t>
            </a:r>
            <a:r>
              <a:rPr lang="en-US" dirty="0" err="1"/>
              <a:t>profesionala</a:t>
            </a:r>
            <a:r>
              <a:rPr lang="en-US" dirty="0"/>
              <a:t> continua a </a:t>
            </a:r>
            <a:r>
              <a:rPr lang="en-US" dirty="0" err="1"/>
              <a:t>Adultilor</a:t>
            </a:r>
            <a:r>
              <a:rPr lang="en-US" dirty="0"/>
              <a:t>-EFPCA </a:t>
            </a:r>
            <a:r>
              <a:rPr lang="en-US" dirty="0" err="1"/>
              <a:t>cuprinde</a:t>
            </a:r>
            <a:r>
              <a:rPr lang="en-US" dirty="0"/>
              <a:t>  :</a:t>
            </a:r>
          </a:p>
          <a:p>
            <a:r>
              <a:rPr lang="en-US" dirty="0"/>
              <a:t>- &gt;16 </a:t>
            </a:r>
            <a:r>
              <a:rPr lang="en-US" dirty="0" err="1"/>
              <a:t>ani</a:t>
            </a:r>
            <a:r>
              <a:rPr lang="en-US" dirty="0"/>
              <a:t> cu </a:t>
            </a:r>
            <a:r>
              <a:rPr lang="en-US" dirty="0" err="1"/>
              <a:t>scoala</a:t>
            </a:r>
            <a:r>
              <a:rPr lang="en-US" dirty="0"/>
              <a:t> </a:t>
            </a:r>
            <a:r>
              <a:rPr lang="en-US" dirty="0" err="1"/>
              <a:t>obligatorie</a:t>
            </a:r>
            <a:r>
              <a:rPr lang="en-US" dirty="0"/>
              <a:t> de 10 </a:t>
            </a:r>
            <a:r>
              <a:rPr lang="en-US" dirty="0" err="1"/>
              <a:t>clase</a:t>
            </a:r>
            <a:r>
              <a:rPr lang="en-US" dirty="0"/>
              <a:t> </a:t>
            </a:r>
          </a:p>
          <a:p>
            <a:r>
              <a:rPr lang="en-US" dirty="0"/>
              <a:t>-</a:t>
            </a:r>
            <a:r>
              <a:rPr lang="en-US" dirty="0" err="1"/>
              <a:t>fara</a:t>
            </a:r>
            <a:r>
              <a:rPr lang="en-US" dirty="0"/>
              <a:t> bac </a:t>
            </a:r>
            <a:r>
              <a:rPr lang="en-US" dirty="0" err="1"/>
              <a:t>absolventi</a:t>
            </a:r>
            <a:r>
              <a:rPr lang="en-US" dirty="0"/>
              <a:t> de </a:t>
            </a:r>
            <a:r>
              <a:rPr lang="en-US" dirty="0" err="1"/>
              <a:t>licee</a:t>
            </a:r>
            <a:r>
              <a:rPr lang="en-US" dirty="0"/>
              <a:t> </a:t>
            </a:r>
            <a:r>
              <a:rPr lang="en-US" dirty="0" err="1"/>
              <a:t>teoretice</a:t>
            </a:r>
            <a:r>
              <a:rPr lang="en-US" dirty="0"/>
              <a:t> </a:t>
            </a:r>
          </a:p>
          <a:p>
            <a:r>
              <a:rPr lang="en-US" dirty="0"/>
              <a:t>-cu/</a:t>
            </a:r>
            <a:r>
              <a:rPr lang="en-US" dirty="0" err="1"/>
              <a:t>fara</a:t>
            </a:r>
            <a:r>
              <a:rPr lang="en-US" dirty="0"/>
              <a:t> 8 </a:t>
            </a:r>
            <a:r>
              <a:rPr lang="en-US" dirty="0" err="1"/>
              <a:t>clase</a:t>
            </a:r>
            <a:r>
              <a:rPr lang="en-US" dirty="0"/>
              <a:t> ,care au </a:t>
            </a:r>
            <a:r>
              <a:rPr lang="en-US" dirty="0" err="1"/>
              <a:t>parasit</a:t>
            </a:r>
            <a:r>
              <a:rPr lang="en-US" dirty="0"/>
              <a:t>  </a:t>
            </a:r>
            <a:r>
              <a:rPr lang="en-US" dirty="0" err="1"/>
              <a:t>scoala</a:t>
            </a:r>
            <a:r>
              <a:rPr lang="en-US" dirty="0"/>
              <a:t> </a:t>
            </a:r>
          </a:p>
          <a:p>
            <a:r>
              <a:rPr lang="en-US" dirty="0"/>
              <a:t>-</a:t>
            </a:r>
            <a:r>
              <a:rPr lang="en-US" dirty="0" err="1"/>
              <a:t>someri</a:t>
            </a:r>
            <a:r>
              <a:rPr lang="en-US" dirty="0"/>
              <a:t> –AJOFM </a:t>
            </a:r>
          </a:p>
          <a:p>
            <a:r>
              <a:rPr lang="en-US" dirty="0"/>
              <a:t>-</a:t>
            </a:r>
            <a:r>
              <a:rPr lang="en-US" dirty="0" err="1"/>
              <a:t>cei</a:t>
            </a:r>
            <a:r>
              <a:rPr lang="en-US" dirty="0"/>
              <a:t> a </a:t>
            </a:r>
            <a:r>
              <a:rPr lang="en-US" dirty="0" err="1"/>
              <a:t>caror</a:t>
            </a:r>
            <a:r>
              <a:rPr lang="en-US" dirty="0"/>
              <a:t> </a:t>
            </a:r>
            <a:r>
              <a:rPr lang="en-US" dirty="0" err="1"/>
              <a:t>ocupatiile</a:t>
            </a:r>
            <a:r>
              <a:rPr lang="en-US" dirty="0"/>
              <a:t> au </a:t>
            </a:r>
            <a:r>
              <a:rPr lang="en-US" dirty="0" err="1"/>
              <a:t>disparut</a:t>
            </a:r>
            <a:r>
              <a:rPr lang="en-US" dirty="0"/>
              <a:t> </a:t>
            </a:r>
          </a:p>
          <a:p>
            <a:r>
              <a:rPr lang="en-US" dirty="0"/>
              <a:t>-</a:t>
            </a:r>
            <a:r>
              <a:rPr lang="en-US" dirty="0" err="1"/>
              <a:t>cei</a:t>
            </a:r>
            <a:r>
              <a:rPr lang="en-US" dirty="0"/>
              <a:t> care </a:t>
            </a:r>
            <a:r>
              <a:rPr lang="en-US" dirty="0" err="1"/>
              <a:t>vor</a:t>
            </a:r>
            <a:r>
              <a:rPr lang="en-US" dirty="0"/>
              <a:t> </a:t>
            </a:r>
            <a:r>
              <a:rPr lang="en-US" dirty="0" err="1"/>
              <a:t>sa</a:t>
            </a:r>
            <a:r>
              <a:rPr lang="en-US" dirty="0"/>
              <a:t> </a:t>
            </a:r>
            <a:r>
              <a:rPr lang="en-US" dirty="0" err="1"/>
              <a:t>caute</a:t>
            </a:r>
            <a:r>
              <a:rPr lang="en-US" dirty="0"/>
              <a:t> o </a:t>
            </a:r>
            <a:r>
              <a:rPr lang="en-US" dirty="0" err="1"/>
              <a:t>slujba</a:t>
            </a:r>
            <a:r>
              <a:rPr lang="en-US" dirty="0"/>
              <a:t> </a:t>
            </a:r>
            <a:r>
              <a:rPr lang="en-US" dirty="0" err="1"/>
              <a:t>mai</a:t>
            </a:r>
            <a:r>
              <a:rPr lang="en-US" dirty="0"/>
              <a:t> </a:t>
            </a:r>
            <a:r>
              <a:rPr lang="en-US" dirty="0" err="1"/>
              <a:t>buna</a:t>
            </a:r>
            <a:r>
              <a:rPr lang="en-US" dirty="0"/>
              <a:t> /bine </a:t>
            </a:r>
            <a:r>
              <a:rPr lang="en-US" dirty="0" err="1"/>
              <a:t>platita</a:t>
            </a:r>
            <a:r>
              <a:rPr lang="en-US" dirty="0"/>
              <a:t> </a:t>
            </a:r>
          </a:p>
          <a:p>
            <a:r>
              <a:rPr lang="en-US" dirty="0"/>
              <a:t>-</a:t>
            </a:r>
            <a:r>
              <a:rPr lang="en-US" dirty="0" err="1"/>
              <a:t>populatiile</a:t>
            </a:r>
            <a:r>
              <a:rPr lang="en-US" dirty="0"/>
              <a:t> </a:t>
            </a:r>
            <a:r>
              <a:rPr lang="en-US" dirty="0" err="1"/>
              <a:t>dezavantajate</a:t>
            </a:r>
            <a:r>
              <a:rPr lang="en-US" dirty="0"/>
              <a:t> </a:t>
            </a:r>
          </a:p>
          <a:p>
            <a:r>
              <a:rPr lang="en-US" dirty="0"/>
              <a:t>-</a:t>
            </a:r>
            <a:r>
              <a:rPr lang="en-US" dirty="0" err="1"/>
              <a:t>populatia</a:t>
            </a:r>
            <a:r>
              <a:rPr lang="en-US" dirty="0"/>
              <a:t> </a:t>
            </a:r>
            <a:r>
              <a:rPr lang="en-US" dirty="0" err="1"/>
              <a:t>roma</a:t>
            </a:r>
            <a:r>
              <a:rPr lang="en-US" dirty="0"/>
              <a:t> </a:t>
            </a:r>
          </a:p>
          <a:p>
            <a:endParaRPr lang="en-US" dirty="0"/>
          </a:p>
        </p:txBody>
      </p:sp>
      <p:sp>
        <p:nvSpPr>
          <p:cNvPr id="4" name="Rectangle 2"/>
          <p:cNvSpPr>
            <a:spLocks noChangeArrowheads="1"/>
          </p:cNvSpPr>
          <p:nvPr/>
        </p:nvSpPr>
        <p:spPr bwMode="auto">
          <a:xfrm>
            <a:off x="990600" y="1076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6224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33525"/>
            <a:ext cx="2562225" cy="4029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9060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7519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4684401"/>
              </p:ext>
            </p:extLst>
          </p:nvPr>
        </p:nvGraphicFramePr>
        <p:xfrm>
          <a:off x="152401" y="28903"/>
          <a:ext cx="8991601" cy="6975613"/>
        </p:xfrm>
        <a:graphic>
          <a:graphicData uri="http://schemas.openxmlformats.org/drawingml/2006/table">
            <a:tbl>
              <a:tblPr firstRow="1" firstCol="1" bandRow="1">
                <a:tableStyleId>{5C22544A-7EE6-4342-B048-85BDC9FD1C3A}</a:tableStyleId>
              </a:tblPr>
              <a:tblGrid>
                <a:gridCol w="2362199"/>
                <a:gridCol w="1609090"/>
                <a:gridCol w="524510"/>
                <a:gridCol w="1423670"/>
                <a:gridCol w="1498600"/>
                <a:gridCol w="1573532"/>
              </a:tblGrid>
              <a:tr h="606870">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4686">
                <a:tc rowSpan="2">
                  <a:txBody>
                    <a:bodyPr/>
                    <a:lstStyle/>
                    <a:p>
                      <a:pPr algn="ctr">
                        <a:spcAft>
                          <a:spcPts val="0"/>
                        </a:spcAft>
                      </a:pPr>
                      <a:r>
                        <a:rPr lang="en-US" sz="2000" dirty="0" err="1" smtClean="0">
                          <a:solidFill>
                            <a:schemeClr val="lt1"/>
                          </a:solidFill>
                          <a:effectLst/>
                          <a:latin typeface="+mn-lt"/>
                          <a:ea typeface="+mn-ea"/>
                          <a:cs typeface="+mn-cs"/>
                        </a:rPr>
                        <a:t>Programe</a:t>
                      </a:r>
                      <a:r>
                        <a:rPr lang="en-US" sz="2000" baseline="0" dirty="0" smtClean="0">
                          <a:solidFill>
                            <a:schemeClr val="lt1"/>
                          </a:solidFill>
                          <a:effectLst/>
                          <a:latin typeface="+mn-lt"/>
                          <a:ea typeface="+mn-ea"/>
                          <a:cs typeface="+mn-cs"/>
                        </a:rPr>
                        <a:t>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a:t>
                      </a:r>
                      <a:endParaRPr lang="en-US" sz="2000" dirty="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dirty="0">
                          <a:effectLst/>
                        </a:rPr>
                        <a:t>Sursă de finanţare (€)</a:t>
                      </a:r>
                      <a:endParaRPr lang="en-US" sz="2000" dirty="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6622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dirty="0">
                          <a:effectLst/>
                        </a:rPr>
                        <a:t>Buget naţional</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836238">
                <a:tc>
                  <a:txBody>
                    <a:bodyPr/>
                    <a:lstStyle/>
                    <a:p>
                      <a:pPr>
                        <a:spcAft>
                          <a:spcPts val="0"/>
                        </a:spcAft>
                      </a:pPr>
                      <a:r>
                        <a:rPr lang="ro-RO" sz="2000" dirty="0">
                          <a:effectLst/>
                        </a:rPr>
                        <a:t>Recunoaşterea învăţării anterioare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54.726.000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4,1%</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32.373.779</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22.352.221</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Recunoaşterea calificărilor obţinute în străinătate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61.961.250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4,6%</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36.653.872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25.307.378</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Implicarea instituţiilor de învăţământ superior în ÎPV</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8.673.000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0,6%</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5.130.610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3.542.390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Sprijinirea participării la programele europene de mobilitate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a:effectLst/>
                        </a:rPr>
                        <a:t>200.200.000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14,9%</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200.200.000</a:t>
                      </a:r>
                      <a:endParaRPr lang="en-US" sz="20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01105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7495622"/>
              </p:ext>
            </p:extLst>
          </p:nvPr>
        </p:nvGraphicFramePr>
        <p:xfrm>
          <a:off x="-1" y="28903"/>
          <a:ext cx="9144002" cy="6649018"/>
        </p:xfrm>
        <a:graphic>
          <a:graphicData uri="http://schemas.openxmlformats.org/drawingml/2006/table">
            <a:tbl>
              <a:tblPr firstRow="1" firstCol="1" bandRow="1">
                <a:tableStyleId>{5C22544A-7EE6-4342-B048-85BDC9FD1C3A}</a:tableStyleId>
              </a:tblPr>
              <a:tblGrid>
                <a:gridCol w="2209801"/>
                <a:gridCol w="1524000"/>
                <a:gridCol w="677778"/>
                <a:gridCol w="1604211"/>
                <a:gridCol w="1524000"/>
                <a:gridCol w="1604212"/>
              </a:tblGrid>
              <a:tr h="353916">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138">
                <a:tc rowSpan="2">
                  <a:txBody>
                    <a:bodyPr/>
                    <a:lstStyle/>
                    <a:p>
                      <a:pPr algn="ctr">
                        <a:spcAft>
                          <a:spcPts val="0"/>
                        </a:spcAft>
                      </a:pPr>
                      <a:r>
                        <a:rPr lang="ro-RO" sz="2000" dirty="0">
                          <a:effectLst/>
                        </a:rPr>
                        <a:t>Măsuri</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a:t>
                      </a:r>
                      <a:endParaRPr lang="en-US" sz="2000" dirty="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dirty="0">
                          <a:effectLst/>
                        </a:rPr>
                        <a:t>Sursă de finanţare (€)</a:t>
                      </a:r>
                      <a:endParaRPr lang="en-US" sz="2000" dirty="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576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dirty="0">
                          <a:effectLst/>
                        </a:rPr>
                        <a:t>Buget naţional</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353916">
                <a:tc>
                  <a:txBody>
                    <a:bodyPr/>
                    <a:lstStyle/>
                    <a:p>
                      <a:pPr>
                        <a:spcAft>
                          <a:spcPts val="0"/>
                        </a:spcAft>
                      </a:pPr>
                      <a:r>
                        <a:rPr lang="ro-RO" sz="1800" dirty="0">
                          <a:effectLst/>
                        </a:rPr>
                        <a:t>Finanţarea pentru diversificarea ofertei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dirty="0">
                          <a:effectLst/>
                        </a:rPr>
                        <a:t>71.380.000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5,3%</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42.225.640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29.154.360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353916">
                <a:tc>
                  <a:txBody>
                    <a:bodyPr/>
                    <a:lstStyle/>
                    <a:p>
                      <a:pPr>
                        <a:spcAft>
                          <a:spcPts val="0"/>
                        </a:spcAft>
                      </a:pPr>
                      <a:r>
                        <a:rPr lang="ro-RO" sz="1800" dirty="0">
                          <a:effectLst/>
                        </a:rPr>
                        <a:t>Finanţarea pentru creşterea cererii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203.075.000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15,1%</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120.131.294</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82.943.706</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Vouchere, burse şi consiliere pentru şomeri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377.306.000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28,0%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377.306.000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Finanţarea pentru încurajarea pieţei de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85.800.000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6,4%</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50.755.952</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35.044.048</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Îmbunătăţirea calităţii şi disponibilităţii informaţiilor</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1.588.000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939.399</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648.601</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60385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3903452"/>
              </p:ext>
            </p:extLst>
          </p:nvPr>
        </p:nvGraphicFramePr>
        <p:xfrm>
          <a:off x="0" y="28901"/>
          <a:ext cx="9144001" cy="6915489"/>
        </p:xfrm>
        <a:graphic>
          <a:graphicData uri="http://schemas.openxmlformats.org/drawingml/2006/table">
            <a:tbl>
              <a:tblPr firstRow="1" firstCol="1" bandRow="1">
                <a:tableStyleId>{5C22544A-7EE6-4342-B048-85BDC9FD1C3A}</a:tableStyleId>
              </a:tblPr>
              <a:tblGrid>
                <a:gridCol w="2579481"/>
                <a:gridCol w="1602964"/>
                <a:gridCol w="839648"/>
                <a:gridCol w="1297637"/>
                <a:gridCol w="1221306"/>
                <a:gridCol w="1602965"/>
              </a:tblGrid>
              <a:tr h="482013">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4106">
                <a:tc rowSpan="2">
                  <a:txBody>
                    <a:bodyPr/>
                    <a:lstStyle/>
                    <a:p>
                      <a:pPr algn="ctr">
                        <a:spcAft>
                          <a:spcPts val="0"/>
                        </a:spcAft>
                      </a:pPr>
                      <a:r>
                        <a:rPr lang="ro-RO" sz="1800" dirty="0">
                          <a:effectLst/>
                        </a:rPr>
                        <a:t>Măsuri</a:t>
                      </a:r>
                      <a:endParaRPr lang="en-US" sz="18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a:effectLst/>
                        </a:rPr>
                        <a:t>%</a:t>
                      </a:r>
                      <a:endParaRPr lang="en-US" sz="200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a:effectLst/>
                        </a:rPr>
                        <a:t>Sursă de finanţare (€)</a:t>
                      </a:r>
                      <a:endParaRPr lang="en-US" sz="200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6404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Buget naţional</a:t>
                      </a:r>
                      <a:endParaRPr lang="en-US" sz="200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1938227">
                <a:tc>
                  <a:txBody>
                    <a:bodyPr/>
                    <a:lstStyle/>
                    <a:p>
                      <a:pPr>
                        <a:spcAft>
                          <a:spcPts val="0"/>
                        </a:spcAft>
                      </a:pPr>
                      <a:r>
                        <a:rPr lang="ro-RO" sz="1800" dirty="0">
                          <a:effectLst/>
                        </a:rPr>
                        <a:t>Evaluarea nevoilor de competenţe şi dezvoltarea unui set de competenţe mai cuprinzător</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2.113.000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2.113.000</a:t>
                      </a:r>
                      <a:endParaRPr lang="en-US" sz="2000">
                        <a:solidFill>
                          <a:srgbClr val="000000"/>
                        </a:solidFill>
                        <a:effectLst/>
                        <a:latin typeface="Calibri"/>
                        <a:ea typeface="Times New Roman"/>
                        <a:cs typeface="Arial"/>
                      </a:endParaRPr>
                    </a:p>
                  </a:txBody>
                  <a:tcPr marL="68580" marR="68580" marT="0" marB="0"/>
                </a:tc>
              </a:tr>
              <a:tr h="775291">
                <a:tc>
                  <a:txBody>
                    <a:bodyPr/>
                    <a:lstStyle/>
                    <a:p>
                      <a:pPr>
                        <a:spcAft>
                          <a:spcPts val="0"/>
                        </a:spcAft>
                      </a:pPr>
                      <a:r>
                        <a:rPr lang="ro-RO" sz="1800" dirty="0">
                          <a:effectLst/>
                        </a:rPr>
                        <a:t>Monitorizarea şi evaluarea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500.000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500.000</a:t>
                      </a:r>
                      <a:endParaRPr lang="en-US" sz="2000">
                        <a:solidFill>
                          <a:srgbClr val="000000"/>
                        </a:solidFill>
                        <a:effectLst/>
                        <a:latin typeface="Calibri"/>
                        <a:ea typeface="Times New Roman"/>
                        <a:cs typeface="Arial"/>
                      </a:endParaRPr>
                    </a:p>
                  </a:txBody>
                  <a:tcPr marL="68580" marR="68580" marT="0" marB="0"/>
                </a:tc>
              </a:tr>
              <a:tr h="1162936">
                <a:tc>
                  <a:txBody>
                    <a:bodyPr/>
                    <a:lstStyle/>
                    <a:p>
                      <a:pPr>
                        <a:spcAft>
                          <a:spcPts val="0"/>
                        </a:spcAft>
                      </a:pPr>
                      <a:r>
                        <a:rPr lang="ro-RO" sz="1800" dirty="0">
                          <a:effectLst/>
                        </a:rPr>
                        <a:t>Crearea unui sistem de asigurare a calităţii pentru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1.125.000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0,1%</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665.506</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459.494</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162936">
                <a:tc>
                  <a:txBody>
                    <a:bodyPr/>
                    <a:lstStyle/>
                    <a:p>
                      <a:pPr>
                        <a:spcAft>
                          <a:spcPts val="0"/>
                        </a:spcAft>
                      </a:pPr>
                      <a:r>
                        <a:rPr lang="ro-RO" sz="1800" dirty="0">
                          <a:effectLst/>
                        </a:rPr>
                        <a:t>Consolidarea furnizării de formare profesională</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a:effectLst/>
                        </a:rPr>
                        <a:t>218.700.000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16,2%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218.700.000</a:t>
                      </a:r>
                      <a:endParaRPr lang="en-US" sz="20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51705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2003501"/>
              </p:ext>
            </p:extLst>
          </p:nvPr>
        </p:nvGraphicFramePr>
        <p:xfrm>
          <a:off x="15766" y="28901"/>
          <a:ext cx="9128235" cy="6472759"/>
        </p:xfrm>
        <a:graphic>
          <a:graphicData uri="http://schemas.openxmlformats.org/drawingml/2006/table">
            <a:tbl>
              <a:tblPr firstRow="1" firstCol="1" bandRow="1">
                <a:tableStyleId>{5C22544A-7EE6-4342-B048-85BDC9FD1C3A}</a:tableStyleId>
              </a:tblPr>
              <a:tblGrid>
                <a:gridCol w="2346434"/>
                <a:gridCol w="1676400"/>
                <a:gridCol w="685800"/>
                <a:gridCol w="1524000"/>
                <a:gridCol w="1447800"/>
                <a:gridCol w="1447801"/>
              </a:tblGrid>
              <a:tr h="341100">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6734">
                <a:tc rowSpan="2">
                  <a:txBody>
                    <a:bodyPr/>
                    <a:lstStyle/>
                    <a:p>
                      <a:pPr algn="ctr">
                        <a:spcAft>
                          <a:spcPts val="0"/>
                        </a:spcAft>
                      </a:pPr>
                      <a:r>
                        <a:rPr lang="ro-RO" sz="2000" dirty="0">
                          <a:effectLst/>
                        </a:rPr>
                        <a:t>Măsuri</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1800" dirty="0">
                          <a:effectLst/>
                        </a:rPr>
                        <a:t>Cost total estimat (€) </a:t>
                      </a:r>
                      <a:endParaRPr lang="en-US" sz="18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1800">
                          <a:effectLst/>
                        </a:rPr>
                        <a:t>%</a:t>
                      </a:r>
                      <a:endParaRPr lang="en-US" sz="180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1800">
                          <a:effectLst/>
                        </a:rPr>
                        <a:t>Sursă de finanţare (€)</a:t>
                      </a:r>
                      <a:endParaRPr lang="en-US" sz="180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5686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800" dirty="0">
                          <a:effectLst/>
                        </a:rPr>
                        <a:t>FSE </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Buget naţional</a:t>
                      </a:r>
                      <a:endParaRPr lang="en-US" sz="180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Alte surse</a:t>
                      </a:r>
                      <a:endParaRPr lang="en-US" sz="1800">
                        <a:solidFill>
                          <a:srgbClr val="000000"/>
                        </a:solidFill>
                        <a:effectLst/>
                        <a:latin typeface="Calibri"/>
                        <a:ea typeface="Times New Roman"/>
                        <a:cs typeface="Arial"/>
                      </a:endParaRPr>
                    </a:p>
                  </a:txBody>
                  <a:tcPr marL="68580" marR="68580" marT="0" marB="0" anchor="ctr"/>
                </a:tc>
              </a:tr>
              <a:tr h="682199">
                <a:tc>
                  <a:txBody>
                    <a:bodyPr/>
                    <a:lstStyle/>
                    <a:p>
                      <a:pPr>
                        <a:spcAft>
                          <a:spcPts val="0"/>
                        </a:spcAft>
                      </a:pPr>
                      <a:r>
                        <a:rPr lang="ro-RO" sz="2000" dirty="0">
                          <a:effectLst/>
                        </a:rPr>
                        <a:t>Îmbunătăţirea Cadrului Naţional al Calificărilor</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1.250.000</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739.452</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510.548</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a:t>
                      </a:r>
                      <a:endParaRPr lang="en-US" sz="1800">
                        <a:solidFill>
                          <a:srgbClr val="000000"/>
                        </a:solidFill>
                        <a:effectLst/>
                        <a:latin typeface="Calibri"/>
                        <a:ea typeface="Times New Roman"/>
                        <a:cs typeface="Arial"/>
                      </a:endParaRPr>
                    </a:p>
                  </a:txBody>
                  <a:tcPr marL="68580" marR="68580" marT="0" marB="0"/>
                </a:tc>
              </a:tr>
              <a:tr h="682199">
                <a:tc>
                  <a:txBody>
                    <a:bodyPr/>
                    <a:lstStyle/>
                    <a:p>
                      <a:pPr>
                        <a:spcAft>
                          <a:spcPts val="0"/>
                        </a:spcAft>
                      </a:pPr>
                      <a:r>
                        <a:rPr lang="ro-RO" sz="2000" dirty="0">
                          <a:effectLst/>
                        </a:rPr>
                        <a:t>Consolidarea coordonării între părțile interesate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1.875.000</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1.109.177</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765.823</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341100">
                <a:tc>
                  <a:txBody>
                    <a:bodyPr/>
                    <a:lstStyle/>
                    <a:p>
                      <a:pPr>
                        <a:spcAft>
                          <a:spcPts val="0"/>
                        </a:spcAft>
                      </a:pPr>
                      <a:r>
                        <a:rPr lang="ro-RO" sz="2000">
                          <a:effectLst/>
                        </a:rPr>
                        <a:t>Îmbunătăţirea serviciilor de consiliere </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55.000.000</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4,1%</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32.535.867</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22.464.133</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426374">
                <a:tc>
                  <a:txBody>
                    <a:bodyPr/>
                    <a:lstStyle/>
                    <a:p>
                      <a:pPr>
                        <a:spcAft>
                          <a:spcPts val="0"/>
                        </a:spcAft>
                      </a:pPr>
                      <a:r>
                        <a:rPr lang="ro-RO" sz="2000">
                          <a:effectLst/>
                        </a:rPr>
                        <a:t>Promovarea campaniilor de conştientizare</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1.250.000</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739.452</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510.548</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503121">
                <a:tc>
                  <a:txBody>
                    <a:bodyPr/>
                    <a:lstStyle/>
                    <a:p>
                      <a:pPr algn="r">
                        <a:spcAft>
                          <a:spcPts val="0"/>
                        </a:spcAft>
                      </a:pPr>
                      <a:r>
                        <a:rPr lang="ro-RO" sz="2000">
                          <a:effectLst/>
                        </a:rPr>
                        <a:t>Total</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1.346.522.250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100,0%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324.000.000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223.703.250</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798.819.000</a:t>
                      </a:r>
                      <a:endParaRPr lang="en-US" sz="1800" dirty="0">
                        <a:solidFill>
                          <a:srgbClr val="000000"/>
                        </a:solidFill>
                        <a:effectLst/>
                        <a:latin typeface="Calibri"/>
                        <a:ea typeface="Times New Roman"/>
                        <a:cs typeface="Arial"/>
                      </a:endParaRPr>
                    </a:p>
                  </a:txBody>
                  <a:tcPr marL="68580" marR="68580" marT="0" marB="0" anchor="ctr"/>
                </a:tc>
              </a:tr>
            </a:tbl>
          </a:graphicData>
        </a:graphic>
      </p:graphicFrame>
    </p:spTree>
    <p:extLst>
      <p:ext uri="{BB962C8B-B14F-4D97-AF65-F5344CB8AC3E}">
        <p14:creationId xmlns:p14="http://schemas.microsoft.com/office/powerpoint/2010/main" val="258819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2644894"/>
              </p:ext>
            </p:extLst>
          </p:nvPr>
        </p:nvGraphicFramePr>
        <p:xfrm>
          <a:off x="79806" y="0"/>
          <a:ext cx="9064193" cy="6934200"/>
        </p:xfrm>
        <a:graphic>
          <a:graphicData uri="http://schemas.openxmlformats.org/drawingml/2006/table">
            <a:tbl>
              <a:tblPr firstRow="1" firstCol="1" bandRow="1">
                <a:tableStyleId>{5C22544A-7EE6-4342-B048-85BDC9FD1C3A}</a:tableStyleId>
              </a:tblPr>
              <a:tblGrid>
                <a:gridCol w="2587194"/>
                <a:gridCol w="2743200"/>
                <a:gridCol w="1086101"/>
                <a:gridCol w="2647698"/>
              </a:tblGrid>
              <a:tr h="326571">
                <a:tc gridSpan="4">
                  <a:txBody>
                    <a:bodyPr/>
                    <a:lstStyle/>
                    <a:p>
                      <a:pPr algn="ctr">
                        <a:spcAft>
                          <a:spcPts val="0"/>
                        </a:spcAft>
                      </a:pPr>
                      <a:r>
                        <a:rPr lang="ro-RO" sz="2000" dirty="0" smtClean="0">
                          <a:effectLst/>
                        </a:rPr>
                        <a:t>Principalii </a:t>
                      </a:r>
                      <a:r>
                        <a:rPr lang="ro-RO" sz="2000" dirty="0">
                          <a:effectLst/>
                        </a:rPr>
                        <a:t>beneficiari ai ÎPV 2014-2020</a:t>
                      </a:r>
                      <a:endParaRPr lang="en-US" sz="2000" dirty="0">
                        <a:solidFill>
                          <a:srgbClr val="000000"/>
                        </a:solidFill>
                        <a:effectLst/>
                        <a:latin typeface="Calibri"/>
                        <a:ea typeface="Times New Roman"/>
                        <a:cs typeface="Arial"/>
                      </a:endParaRPr>
                    </a:p>
                  </a:txBody>
                  <a:tcPr marL="55104" marR="55104" marT="0" marB="0" anchor="c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79714">
                <a:tc gridSpan="2">
                  <a:txBody>
                    <a:bodyPr/>
                    <a:lstStyle/>
                    <a:p>
                      <a:pPr algn="ctr">
                        <a:spcAft>
                          <a:spcPts val="0"/>
                        </a:spcAft>
                      </a:pPr>
                      <a:r>
                        <a:rPr lang="ro-RO" sz="1800">
                          <a:effectLst/>
                        </a:rPr>
                        <a:t>Grupuri ţintă</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ctr">
                        <a:spcAft>
                          <a:spcPts val="0"/>
                        </a:spcAft>
                      </a:pPr>
                      <a:r>
                        <a:rPr lang="ro-RO" sz="1400" dirty="0">
                          <a:effectLst/>
                        </a:rPr>
                        <a:t>Număr de beneficiari estimat</a:t>
                      </a:r>
                      <a:endParaRPr lang="en-US" sz="1400" dirty="0">
                        <a:solidFill>
                          <a:srgbClr val="000000"/>
                        </a:solidFill>
                        <a:effectLst/>
                        <a:latin typeface="Calibri"/>
                        <a:ea typeface="Times New Roman"/>
                        <a:cs typeface="Arial"/>
                      </a:endParaRPr>
                    </a:p>
                  </a:txBody>
                  <a:tcPr marL="55104" marR="55104" marT="0" marB="0" anchor="ctr"/>
                </a:tc>
                <a:tc>
                  <a:txBody>
                    <a:bodyPr/>
                    <a:lstStyle/>
                    <a:p>
                      <a:pPr algn="ctr">
                        <a:spcAft>
                          <a:spcPts val="0"/>
                        </a:spcAft>
                      </a:pPr>
                      <a:r>
                        <a:rPr lang="ro-RO" sz="1800" dirty="0" smtClean="0">
                          <a:effectLst/>
                        </a:rPr>
                        <a:t>Măsuri</a:t>
                      </a:r>
                      <a:endParaRPr lang="en-US" sz="1800" dirty="0">
                        <a:solidFill>
                          <a:srgbClr val="000000"/>
                        </a:solidFill>
                        <a:effectLst/>
                        <a:latin typeface="Calibri"/>
                        <a:ea typeface="Times New Roman"/>
                        <a:cs typeface="Arial"/>
                      </a:endParaRPr>
                    </a:p>
                  </a:txBody>
                  <a:tcPr marL="55104" marR="55104" marT="0" marB="0" anchor="ctr"/>
                </a:tc>
              </a:tr>
              <a:tr h="653143">
                <a:tc gridSpan="2">
                  <a:txBody>
                    <a:bodyPr/>
                    <a:lstStyle/>
                    <a:p>
                      <a:pPr>
                        <a:spcAft>
                          <a:spcPts val="0"/>
                        </a:spcAft>
                      </a:pPr>
                      <a:r>
                        <a:rPr lang="ro-RO" sz="1800" dirty="0">
                          <a:effectLst/>
                        </a:rPr>
                        <a:t>Persoane cu competenţe recunoscute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151.200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Recunoaşterea învăţării anterioare</a:t>
                      </a:r>
                      <a:endParaRPr lang="en-US" sz="1800">
                        <a:solidFill>
                          <a:srgbClr val="000000"/>
                        </a:solidFill>
                        <a:effectLst/>
                        <a:latin typeface="Calibri"/>
                        <a:ea typeface="Times New Roman"/>
                        <a:cs typeface="Arial"/>
                      </a:endParaRPr>
                    </a:p>
                  </a:txBody>
                  <a:tcPr marL="55104" marR="55104" marT="0" marB="0"/>
                </a:tc>
              </a:tr>
              <a:tr h="653143">
                <a:tc gridSpan="2">
                  <a:txBody>
                    <a:bodyPr/>
                    <a:lstStyle/>
                    <a:p>
                      <a:pPr>
                        <a:spcAft>
                          <a:spcPts val="0"/>
                        </a:spcAft>
                      </a:pPr>
                      <a:r>
                        <a:rPr lang="ro-RO" sz="1800" dirty="0">
                          <a:effectLst/>
                        </a:rPr>
                        <a:t>Români care trăiesc în străinătate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182.040</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Recunoaşterea calificărilor obţinute în străinătate</a:t>
                      </a:r>
                      <a:endParaRPr lang="en-US" sz="1800">
                        <a:solidFill>
                          <a:srgbClr val="000000"/>
                        </a:solidFill>
                        <a:effectLst/>
                        <a:latin typeface="Calibri"/>
                        <a:ea typeface="Times New Roman"/>
                        <a:cs typeface="Arial"/>
                      </a:endParaRPr>
                    </a:p>
                  </a:txBody>
                  <a:tcPr marL="55104" marR="55104" marT="0" marB="0"/>
                </a:tc>
              </a:tr>
              <a:tr h="979714">
                <a:tc>
                  <a:txBody>
                    <a:bodyPr/>
                    <a:lstStyle/>
                    <a:p>
                      <a:pPr>
                        <a:spcAft>
                          <a:spcPts val="0"/>
                        </a:spcAft>
                      </a:pPr>
                      <a:r>
                        <a:rPr lang="ro-RO" sz="1800">
                          <a:effectLst/>
                        </a:rPr>
                        <a:t>Personalul instituţiilor de învăţământ superior</a:t>
                      </a:r>
                      <a:endParaRPr lang="en-US" sz="1800">
                        <a:solidFill>
                          <a:srgbClr val="000000"/>
                        </a:solidFill>
                        <a:effectLst/>
                        <a:latin typeface="Calibri"/>
                        <a:ea typeface="Times New Roman"/>
                        <a:cs typeface="Arial"/>
                      </a:endParaRPr>
                    </a:p>
                  </a:txBody>
                  <a:tcPr marL="55104" marR="55104" marT="0" marB="0" anchor="ctr"/>
                </a:tc>
                <a:tc>
                  <a:txBody>
                    <a:bodyPr/>
                    <a:lstStyle/>
                    <a:p>
                      <a:pPr>
                        <a:spcAft>
                          <a:spcPts val="0"/>
                        </a:spcAft>
                      </a:pPr>
                      <a:r>
                        <a:rPr lang="ro-RO" sz="1800" dirty="0">
                          <a:effectLst/>
                        </a:rPr>
                        <a:t>Profesori universitari, rectori şi decani </a:t>
                      </a:r>
                      <a:endParaRPr lang="en-US" sz="1800" dirty="0">
                        <a:solidFill>
                          <a:srgbClr val="000000"/>
                        </a:solidFill>
                        <a:effectLst/>
                        <a:latin typeface="Calibri"/>
                        <a:ea typeface="Times New Roman"/>
                        <a:cs typeface="Arial"/>
                      </a:endParaRPr>
                    </a:p>
                  </a:txBody>
                  <a:tcPr marL="55104" marR="55104" marT="0" marB="0" anchor="ctr"/>
                </a:tc>
                <a:tc>
                  <a:txBody>
                    <a:bodyPr/>
                    <a:lstStyle/>
                    <a:p>
                      <a:pPr algn="r">
                        <a:spcAft>
                          <a:spcPts val="0"/>
                        </a:spcAft>
                      </a:pPr>
                      <a:r>
                        <a:rPr lang="ro-RO" sz="1800">
                          <a:effectLst/>
                        </a:rPr>
                        <a:t>8,396 </a:t>
                      </a:r>
                      <a:endParaRPr lang="en-US" sz="1800">
                        <a:effectLst/>
                      </a:endParaRPr>
                    </a:p>
                    <a:p>
                      <a:pPr algn="r">
                        <a:spcAft>
                          <a:spcPts val="0"/>
                        </a:spcAft>
                      </a:pPr>
                      <a:r>
                        <a:rPr lang="ro-RO" sz="1800">
                          <a:effectLst/>
                        </a:rPr>
                        <a:t>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Implicarea instituţiilor de învăţământ superior în ÎPV</a:t>
                      </a:r>
                      <a:endParaRPr lang="en-US" sz="1800">
                        <a:solidFill>
                          <a:srgbClr val="000000"/>
                        </a:solidFill>
                        <a:effectLst/>
                        <a:latin typeface="Calibri"/>
                        <a:ea typeface="Times New Roman"/>
                        <a:cs typeface="Arial"/>
                      </a:endParaRPr>
                    </a:p>
                  </a:txBody>
                  <a:tcPr marL="55104" marR="55104" marT="0" marB="0"/>
                </a:tc>
              </a:tr>
              <a:tr h="886098">
                <a:tc gridSpan="2">
                  <a:txBody>
                    <a:bodyPr/>
                    <a:lstStyle/>
                    <a:p>
                      <a:pPr algn="just">
                        <a:spcAft>
                          <a:spcPts val="0"/>
                        </a:spcAft>
                      </a:pPr>
                      <a:r>
                        <a:rPr lang="ro-RO" sz="1800">
                          <a:effectLst/>
                        </a:rPr>
                        <a:t>Participanţi adulţi în ÎPTC </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7.500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Implicarea instituţiilor de învăţământ superior în ÎPV</a:t>
                      </a:r>
                      <a:endParaRPr lang="en-US" sz="1800">
                        <a:solidFill>
                          <a:srgbClr val="000000"/>
                        </a:solidFill>
                        <a:effectLst/>
                        <a:latin typeface="Calibri"/>
                        <a:ea typeface="Times New Roman"/>
                        <a:cs typeface="Arial"/>
                      </a:endParaRPr>
                    </a:p>
                  </a:txBody>
                  <a:tcPr marL="55104" marR="55104" marT="0" marB="0"/>
                </a:tc>
              </a:tr>
              <a:tr h="1306286">
                <a:tc gridSpan="2">
                  <a:txBody>
                    <a:bodyPr/>
                    <a:lstStyle/>
                    <a:p>
                      <a:pPr>
                        <a:spcAft>
                          <a:spcPts val="0"/>
                        </a:spcAft>
                      </a:pPr>
                      <a:r>
                        <a:rPr lang="ro-RO" sz="1800">
                          <a:effectLst/>
                        </a:rPr>
                        <a:t>Personalul din învăţământ şi formarea profesională şi studenţii din învăţământul superior care vor beneficia de programul Erasmus+</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25.000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Sprijinirea participării la programele europene de mobilitate</a:t>
                      </a:r>
                      <a:endParaRPr lang="en-US" sz="1800">
                        <a:solidFill>
                          <a:srgbClr val="000000"/>
                        </a:solidFill>
                        <a:effectLst/>
                        <a:latin typeface="Calibri"/>
                        <a:ea typeface="Times New Roman"/>
                        <a:cs typeface="Arial"/>
                      </a:endParaRPr>
                    </a:p>
                  </a:txBody>
                  <a:tcPr marL="55104" marR="55104" marT="0" marB="0"/>
                </a:tc>
              </a:tr>
              <a:tr h="653143">
                <a:tc gridSpan="2">
                  <a:txBody>
                    <a:bodyPr/>
                    <a:lstStyle/>
                    <a:p>
                      <a:pPr>
                        <a:spcAft>
                          <a:spcPts val="0"/>
                        </a:spcAft>
                      </a:pPr>
                      <a:r>
                        <a:rPr lang="ro-RO" sz="1800" dirty="0">
                          <a:effectLst/>
                        </a:rPr>
                        <a:t>Angajaţii cu nivel scăzut de calificare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177.150</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Finanţare pentru creşterea cererii</a:t>
                      </a:r>
                      <a:endParaRPr lang="en-US" sz="1800">
                        <a:solidFill>
                          <a:srgbClr val="000000"/>
                        </a:solidFill>
                        <a:effectLst/>
                        <a:latin typeface="Calibri"/>
                        <a:ea typeface="Times New Roman"/>
                        <a:cs typeface="Arial"/>
                      </a:endParaRPr>
                    </a:p>
                  </a:txBody>
                  <a:tcPr marL="55104" marR="55104" marT="0" marB="0"/>
                </a:tc>
              </a:tr>
              <a:tr h="326571">
                <a:tc gridSpan="2">
                  <a:txBody>
                    <a:bodyPr/>
                    <a:lstStyle/>
                    <a:p>
                      <a:pPr>
                        <a:spcAft>
                          <a:spcPts val="0"/>
                        </a:spcAft>
                      </a:pPr>
                      <a:r>
                        <a:rPr lang="ro-RO" sz="1800" dirty="0">
                          <a:effectLst/>
                        </a:rPr>
                        <a:t>Nr. total de beneficiari estimat </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gridSpan="2">
                  <a:txBody>
                    <a:bodyPr/>
                    <a:lstStyle/>
                    <a:p>
                      <a:pPr>
                        <a:spcAft>
                          <a:spcPts val="0"/>
                        </a:spcAft>
                      </a:pPr>
                      <a:r>
                        <a:rPr lang="ro-RO" sz="1800" dirty="0">
                          <a:effectLst/>
                        </a:rPr>
                        <a:t>2,012,986 persoane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174959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7191154"/>
              </p:ext>
            </p:extLst>
          </p:nvPr>
        </p:nvGraphicFramePr>
        <p:xfrm>
          <a:off x="79806" y="0"/>
          <a:ext cx="9064193" cy="6370320"/>
        </p:xfrm>
        <a:graphic>
          <a:graphicData uri="http://schemas.openxmlformats.org/drawingml/2006/table">
            <a:tbl>
              <a:tblPr firstRow="1" firstCol="1" bandRow="1">
                <a:tableStyleId>{5C22544A-7EE6-4342-B048-85BDC9FD1C3A}</a:tableStyleId>
              </a:tblPr>
              <a:tblGrid>
                <a:gridCol w="1596594"/>
                <a:gridCol w="3429000"/>
                <a:gridCol w="1219200"/>
                <a:gridCol w="2819399"/>
              </a:tblGrid>
              <a:tr h="172225">
                <a:tc gridSpan="4">
                  <a:txBody>
                    <a:bodyPr/>
                    <a:lstStyle/>
                    <a:p>
                      <a:pPr algn="ctr">
                        <a:spcAft>
                          <a:spcPts val="0"/>
                        </a:spcAft>
                      </a:pPr>
                      <a:r>
                        <a:rPr lang="ro-RO" sz="1900" dirty="0" smtClean="0">
                          <a:effectLst/>
                        </a:rPr>
                        <a:t> </a:t>
                      </a:r>
                      <a:r>
                        <a:rPr lang="ro-RO" sz="1900" dirty="0">
                          <a:effectLst/>
                        </a:rPr>
                        <a:t>Principalii beneficiari ai ÎPV 2014-2020</a:t>
                      </a:r>
                      <a:endParaRPr lang="en-US" sz="1900" dirty="0">
                        <a:solidFill>
                          <a:srgbClr val="000000"/>
                        </a:solidFill>
                        <a:effectLst/>
                        <a:latin typeface="Calibri"/>
                        <a:ea typeface="Times New Roman"/>
                        <a:cs typeface="Arial"/>
                      </a:endParaRPr>
                    </a:p>
                  </a:txBody>
                  <a:tcPr marL="55104" marR="55104" marT="0" marB="0" anchor="c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6674">
                <a:tc rowSpan="6">
                  <a:txBody>
                    <a:bodyPr/>
                    <a:lstStyle/>
                    <a:p>
                      <a:pPr>
                        <a:spcAft>
                          <a:spcPts val="0"/>
                        </a:spcAft>
                      </a:pPr>
                      <a:r>
                        <a:rPr lang="ro-RO" sz="1900" dirty="0">
                          <a:effectLst/>
                        </a:rPr>
                        <a:t>Grupurile dezavantajate sau subreprezentate</a:t>
                      </a:r>
                      <a:endParaRPr lang="en-US" sz="1900" dirty="0">
                        <a:solidFill>
                          <a:srgbClr val="000000"/>
                        </a:solidFill>
                        <a:effectLst/>
                        <a:latin typeface="Calibri"/>
                        <a:ea typeface="Times New Roman"/>
                        <a:cs typeface="Arial"/>
                      </a:endParaRPr>
                    </a:p>
                  </a:txBody>
                  <a:tcPr marL="55104" marR="55104" marT="0" marB="0" anchor="ctr"/>
                </a:tc>
                <a:tc rowSpan="6">
                  <a:txBody>
                    <a:bodyPr/>
                    <a:lstStyle/>
                    <a:p>
                      <a:pPr marL="342900" lvl="0" indent="-342900">
                        <a:spcAft>
                          <a:spcPts val="0"/>
                        </a:spcAft>
                        <a:buFont typeface="Symbol"/>
                        <a:buChar char=""/>
                      </a:pPr>
                      <a:r>
                        <a:rPr lang="ro-RO" sz="1900" dirty="0">
                          <a:effectLst/>
                        </a:rPr>
                        <a:t>populaţia de etnie romă</a:t>
                      </a:r>
                      <a:endParaRPr lang="en-US" sz="1900" dirty="0">
                        <a:effectLst/>
                      </a:endParaRPr>
                    </a:p>
                    <a:p>
                      <a:pPr marL="342900" lvl="0" indent="-342900">
                        <a:spcAft>
                          <a:spcPts val="0"/>
                        </a:spcAft>
                        <a:buFont typeface="Symbol"/>
                        <a:buChar char=""/>
                      </a:pPr>
                      <a:r>
                        <a:rPr lang="ro-RO" sz="1900" dirty="0">
                          <a:effectLst/>
                        </a:rPr>
                        <a:t>femei</a:t>
                      </a:r>
                      <a:endParaRPr lang="en-US" sz="1900" dirty="0">
                        <a:effectLst/>
                      </a:endParaRPr>
                    </a:p>
                    <a:p>
                      <a:pPr marL="342900" lvl="0" indent="-342900">
                        <a:spcAft>
                          <a:spcPts val="0"/>
                        </a:spcAft>
                        <a:buFont typeface="Symbol"/>
                        <a:buChar char=""/>
                      </a:pPr>
                      <a:r>
                        <a:rPr lang="ro-RO" sz="1900" dirty="0">
                          <a:effectLst/>
                        </a:rPr>
                        <a:t>populaţia din mediul rural</a:t>
                      </a:r>
                      <a:endParaRPr lang="en-US" sz="1900" dirty="0">
                        <a:effectLst/>
                      </a:endParaRPr>
                    </a:p>
                    <a:p>
                      <a:pPr marL="342900" lvl="0" indent="-342900">
                        <a:spcAft>
                          <a:spcPts val="0"/>
                        </a:spcAft>
                        <a:buFont typeface="Symbol"/>
                        <a:buChar char=""/>
                      </a:pPr>
                      <a:r>
                        <a:rPr lang="en-US" sz="1900" dirty="0" err="1">
                          <a:effectLst/>
                        </a:rPr>
                        <a:t>angajaţi</a:t>
                      </a:r>
                      <a:r>
                        <a:rPr lang="en-US" sz="1900" dirty="0">
                          <a:effectLst/>
                        </a:rPr>
                        <a:t> </a:t>
                      </a:r>
                      <a:r>
                        <a:rPr lang="en-US" sz="1900" dirty="0" err="1">
                          <a:effectLst/>
                        </a:rPr>
                        <a:t>în</a:t>
                      </a:r>
                      <a:r>
                        <a:rPr lang="en-US" sz="1900" dirty="0">
                          <a:effectLst/>
                        </a:rPr>
                        <a:t> </a:t>
                      </a:r>
                      <a:r>
                        <a:rPr lang="en-US" sz="1900" dirty="0" err="1">
                          <a:effectLst/>
                        </a:rPr>
                        <a:t>vârstă</a:t>
                      </a:r>
                      <a:r>
                        <a:rPr lang="ro-RO" sz="1900" dirty="0">
                          <a:effectLst/>
                        </a:rPr>
                        <a:t> (&gt;45 ani)</a:t>
                      </a:r>
                      <a:endParaRPr lang="en-US" sz="1900" dirty="0">
                        <a:effectLst/>
                      </a:endParaRPr>
                    </a:p>
                    <a:p>
                      <a:pPr marL="342900" lvl="0" indent="-342900">
                        <a:spcAft>
                          <a:spcPts val="0"/>
                        </a:spcAft>
                        <a:buFont typeface="Symbol"/>
                        <a:buChar char=""/>
                      </a:pPr>
                      <a:r>
                        <a:rPr lang="ro-RO" sz="1900" dirty="0">
                          <a:effectLst/>
                        </a:rPr>
                        <a:t>persoane care au părăsit timpuriu şcoala (&gt;24 ani) </a:t>
                      </a:r>
                      <a:endParaRPr lang="en-US" sz="1900" dirty="0">
                        <a:effectLst/>
                      </a:endParaRPr>
                    </a:p>
                    <a:p>
                      <a:pPr marL="342900" lvl="0" indent="-342900">
                        <a:spcAft>
                          <a:spcPts val="0"/>
                        </a:spcAft>
                        <a:buFont typeface="Symbol"/>
                        <a:buChar char=""/>
                      </a:pPr>
                      <a:r>
                        <a:rPr lang="ro-RO" sz="1900" dirty="0">
                          <a:effectLst/>
                        </a:rPr>
                        <a:t>şomeri pe termen scurt şi lung</a:t>
                      </a:r>
                      <a:endParaRPr lang="en-US" sz="1900" dirty="0">
                        <a:effectLst/>
                      </a:endParaRPr>
                    </a:p>
                    <a:p>
                      <a:pPr marL="342900" lvl="0" indent="-342900">
                        <a:spcAft>
                          <a:spcPts val="0"/>
                        </a:spcAft>
                        <a:buFont typeface="Symbol"/>
                        <a:buChar char=""/>
                      </a:pPr>
                      <a:r>
                        <a:rPr lang="ro-RO" sz="1900" dirty="0">
                          <a:effectLst/>
                        </a:rPr>
                        <a:t>adulţi cu v</a:t>
                      </a:r>
                      <a:r>
                        <a:rPr lang="en-US" sz="1900" dirty="0">
                          <a:effectLst/>
                        </a:rPr>
                        <a:t>â</a:t>
                      </a:r>
                      <a:r>
                        <a:rPr lang="ro-RO" sz="1900" dirty="0">
                          <a:effectLst/>
                        </a:rPr>
                        <a:t>rsta peste 40 de ani cu nivel scăzut de calificare </a:t>
                      </a:r>
                      <a:endParaRPr lang="en-US" sz="1900" dirty="0">
                        <a:effectLst/>
                      </a:endParaRPr>
                    </a:p>
                    <a:p>
                      <a:pPr marL="342900" lvl="0" indent="-342900">
                        <a:spcAft>
                          <a:spcPts val="0"/>
                        </a:spcAft>
                        <a:buFont typeface="Symbol"/>
                        <a:buChar char=""/>
                      </a:pPr>
                      <a:r>
                        <a:rPr lang="ro-RO" sz="1900" dirty="0">
                          <a:effectLst/>
                        </a:rPr>
                        <a:t>tineri în tranziţie de la sistemul de învăţământ la piaţa muncii</a:t>
                      </a:r>
                      <a:endParaRPr lang="en-US" sz="1900" dirty="0">
                        <a:solidFill>
                          <a:srgbClr val="000000"/>
                        </a:solidFill>
                        <a:effectLst/>
                        <a:latin typeface="Calibri"/>
                        <a:ea typeface="Times New Roman"/>
                        <a:cs typeface="Arial"/>
                      </a:endParaRPr>
                    </a:p>
                  </a:txBody>
                  <a:tcPr marL="55104" marR="55104" marT="0" marB="0" anchor="ctr"/>
                </a:tc>
                <a:tc rowSpan="6">
                  <a:txBody>
                    <a:bodyPr/>
                    <a:lstStyle/>
                    <a:p>
                      <a:pPr algn="r">
                        <a:spcAft>
                          <a:spcPts val="0"/>
                        </a:spcAft>
                      </a:pPr>
                      <a:r>
                        <a:rPr lang="ro-RO" sz="1900" dirty="0">
                          <a:effectLst/>
                        </a:rPr>
                        <a:t>1.281.500      </a:t>
                      </a:r>
                      <a:endParaRPr lang="en-US" sz="1900" dirty="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a:effectLst/>
                        </a:rPr>
                        <a:t>Sprijinirea participării la programele europene de mobilitate</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a:effectLst/>
                        </a:rPr>
                        <a:t>Finanţare pentru diversificarea ofertei</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a:effectLst/>
                        </a:rPr>
                        <a:t>Finanţare pentru creşterea cererii</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Vouchere, burse şi consiliere pentru şomeri</a:t>
                      </a:r>
                      <a:endParaRPr lang="en-US" sz="1900" dirty="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Finanţare pentru încurajarea pieţei ÎPV </a:t>
                      </a:r>
                      <a:endParaRPr lang="en-US" sz="1900" dirty="0">
                        <a:solidFill>
                          <a:srgbClr val="000000"/>
                        </a:solidFill>
                        <a:effectLst/>
                        <a:latin typeface="Calibri"/>
                        <a:ea typeface="Times New Roman"/>
                        <a:cs typeface="Arial"/>
                      </a:endParaRPr>
                    </a:p>
                  </a:txBody>
                  <a:tcPr marL="55104" marR="55104" marT="0" marB="0"/>
                </a:tc>
              </a:tr>
              <a:tr h="838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Îmbunătăţirea serviciilor de consiliere</a:t>
                      </a:r>
                      <a:endParaRPr lang="en-US" sz="1900" dirty="0">
                        <a:solidFill>
                          <a:srgbClr val="000000"/>
                        </a:solidFill>
                        <a:effectLst/>
                        <a:latin typeface="Calibri"/>
                        <a:ea typeface="Times New Roman"/>
                        <a:cs typeface="Arial"/>
                      </a:endParaRPr>
                    </a:p>
                  </a:txBody>
                  <a:tcPr marL="55104" marR="55104" marT="0" marB="0"/>
                </a:tc>
              </a:tr>
              <a:tr h="344449">
                <a:tc gridSpan="2">
                  <a:txBody>
                    <a:bodyPr/>
                    <a:lstStyle/>
                    <a:p>
                      <a:pPr>
                        <a:spcAft>
                          <a:spcPts val="0"/>
                        </a:spcAft>
                      </a:pPr>
                      <a:r>
                        <a:rPr lang="ro-RO" sz="1900">
                          <a:effectLst/>
                        </a:rPr>
                        <a:t>Elevi în şcoli postliceale</a:t>
                      </a:r>
                      <a:endParaRPr lang="en-US" sz="19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900">
                          <a:effectLst/>
                        </a:rPr>
                        <a:t>     180.000 </a:t>
                      </a:r>
                      <a:endParaRPr lang="en-US" sz="19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dirty="0">
                          <a:effectLst/>
                        </a:rPr>
                        <a:t>Consolidarea furnizării de formare profesională</a:t>
                      </a:r>
                      <a:endParaRPr lang="en-US" sz="1900" dirty="0">
                        <a:solidFill>
                          <a:srgbClr val="000000"/>
                        </a:solidFill>
                        <a:effectLst/>
                        <a:latin typeface="Calibri"/>
                        <a:ea typeface="Times New Roman"/>
                        <a:cs typeface="Arial"/>
                      </a:endParaRPr>
                    </a:p>
                  </a:txBody>
                  <a:tcPr marL="55104" marR="55104" marT="0" marB="0"/>
                </a:tc>
              </a:tr>
              <a:tr h="344449">
                <a:tc gridSpan="2">
                  <a:txBody>
                    <a:bodyPr/>
                    <a:lstStyle/>
                    <a:p>
                      <a:pPr>
                        <a:spcAft>
                          <a:spcPts val="0"/>
                        </a:spcAft>
                      </a:pPr>
                      <a:r>
                        <a:rPr lang="ro-RO" sz="1900" dirty="0">
                          <a:effectLst/>
                        </a:rPr>
                        <a:t>Personalul ANC şi membrii comitetelor sectoriale</a:t>
                      </a:r>
                      <a:endParaRPr lang="en-US" sz="19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900">
                          <a:effectLst/>
                        </a:rPr>
                        <a:t>         200 </a:t>
                      </a:r>
                      <a:endParaRPr lang="en-US" sz="19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dirty="0">
                          <a:effectLst/>
                        </a:rPr>
                        <a:t>Îmbunătăţirea calităţii şi disponibilităţii informaţiilor</a:t>
                      </a:r>
                      <a:endParaRPr lang="en-US" sz="1900" dirty="0">
                        <a:solidFill>
                          <a:srgbClr val="000000"/>
                        </a:solidFill>
                        <a:effectLst/>
                        <a:latin typeface="Calibri"/>
                        <a:ea typeface="Times New Roman"/>
                        <a:cs typeface="Arial"/>
                      </a:endParaRPr>
                    </a:p>
                  </a:txBody>
                  <a:tcPr marL="55104" marR="55104" marT="0" marB="0"/>
                </a:tc>
              </a:tr>
              <a:tr h="192909">
                <a:tc gridSpan="2">
                  <a:txBody>
                    <a:bodyPr/>
                    <a:lstStyle/>
                    <a:p>
                      <a:pPr>
                        <a:spcAft>
                          <a:spcPts val="0"/>
                        </a:spcAft>
                      </a:pPr>
                      <a:r>
                        <a:rPr lang="ro-RO" sz="1900">
                          <a:effectLst/>
                        </a:rPr>
                        <a:t>Nr. total de beneficiari estimat </a:t>
                      </a:r>
                      <a:r>
                        <a:rPr lang="ro-RO" sz="1900" baseline="30000">
                          <a:effectLst/>
                        </a:rPr>
                        <a:t>2</a:t>
                      </a:r>
                      <a:endParaRPr lang="en-US" sz="19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gridSpan="2">
                  <a:txBody>
                    <a:bodyPr/>
                    <a:lstStyle/>
                    <a:p>
                      <a:pPr>
                        <a:spcAft>
                          <a:spcPts val="0"/>
                        </a:spcAft>
                      </a:pPr>
                      <a:r>
                        <a:rPr lang="ro-RO" sz="1900" dirty="0">
                          <a:effectLst/>
                        </a:rPr>
                        <a:t>2,012,986 persoane</a:t>
                      </a:r>
                      <a:endParaRPr lang="en-US" sz="19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298820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ol ZIAR UK.jpg"/>
          <p:cNvPicPr>
            <a:picLocks noChangeAspect="1"/>
          </p:cNvPicPr>
          <p:nvPr/>
        </p:nvPicPr>
        <p:blipFill>
          <a:blip r:embed="rId2" cstate="print"/>
          <a:stretch>
            <a:fillRect/>
          </a:stretch>
        </p:blipFill>
        <p:spPr>
          <a:xfrm>
            <a:off x="76200" y="0"/>
            <a:ext cx="6002241" cy="6858000"/>
          </a:xfrm>
          <a:prstGeom prst="rect">
            <a:avLst/>
          </a:prstGeom>
        </p:spPr>
      </p:pic>
      <p:sp>
        <p:nvSpPr>
          <p:cNvPr id="6" name="TextBox 5"/>
          <p:cNvSpPr txBox="1"/>
          <p:nvPr/>
        </p:nvSpPr>
        <p:spPr>
          <a:xfrm>
            <a:off x="6019800" y="0"/>
            <a:ext cx="2819400" cy="6863417"/>
          </a:xfrm>
          <a:prstGeom prst="rect">
            <a:avLst/>
          </a:prstGeom>
          <a:solidFill>
            <a:schemeClr val="accent3">
              <a:lumMod val="20000"/>
              <a:lumOff val="80000"/>
            </a:schemeClr>
          </a:solidFill>
        </p:spPr>
        <p:txBody>
          <a:bodyPr wrap="square" rtlCol="0">
            <a:spAutoFit/>
          </a:bodyPr>
          <a:lstStyle/>
          <a:p>
            <a:endParaRPr lang="ro-RO" sz="2200" b="1" dirty="0" smtClean="0"/>
          </a:p>
          <a:p>
            <a:r>
              <a:rPr lang="ro-RO" sz="2200" b="1" dirty="0" smtClean="0"/>
              <a:t>1 mil. tineri britanici șomeri:</a:t>
            </a:r>
            <a:endParaRPr lang="en-US" sz="2200" b="1" dirty="0" smtClean="0"/>
          </a:p>
          <a:p>
            <a:pPr lvl="0"/>
            <a:r>
              <a:rPr lang="ro-RO" sz="2200" b="1" dirty="0" smtClean="0"/>
              <a:t>40% - simptome de boli mintale din cauza șomajului;</a:t>
            </a:r>
            <a:endParaRPr lang="en-US" sz="2200" b="1" dirty="0" smtClean="0"/>
          </a:p>
          <a:p>
            <a:pPr lvl="0"/>
            <a:r>
              <a:rPr lang="ro-RO" sz="2200" b="1" dirty="0" smtClean="0"/>
              <a:t>- pentru 25% au fost prescrise antidepresive</a:t>
            </a:r>
            <a:endParaRPr lang="en-US" sz="2200" b="1" dirty="0" smtClean="0"/>
          </a:p>
          <a:p>
            <a:pPr lvl="0"/>
            <a:r>
              <a:rPr lang="ro-RO" sz="2200" b="1" dirty="0" smtClean="0"/>
              <a:t>- 29 % au suferit de atacuri de panică</a:t>
            </a:r>
            <a:endParaRPr lang="en-US" sz="2200" b="1" dirty="0" smtClean="0"/>
          </a:p>
          <a:p>
            <a:pPr lvl="0"/>
            <a:r>
              <a:rPr lang="ro-RO" sz="2200" b="1" dirty="0" smtClean="0"/>
              <a:t>- 39 % au suferit de insomnie</a:t>
            </a:r>
            <a:endParaRPr lang="en-US" sz="2200" b="1" dirty="0" smtClean="0"/>
          </a:p>
          <a:p>
            <a:pPr lvl="0"/>
            <a:r>
              <a:rPr lang="ro-RO" sz="2200" b="1" dirty="0" smtClean="0"/>
              <a:t>- 32 % au avut gânduri de suicid </a:t>
            </a:r>
            <a:endParaRPr lang="en-US" sz="2200" b="1" dirty="0" smtClean="0"/>
          </a:p>
          <a:p>
            <a:pPr>
              <a:buFontTx/>
              <a:buChar char="-"/>
            </a:pPr>
            <a:r>
              <a:rPr lang="ro-RO" sz="2200" b="1" dirty="0" smtClean="0"/>
              <a:t>24% s-au automutilat.</a:t>
            </a:r>
          </a:p>
          <a:p>
            <a:pPr>
              <a:buFontTx/>
              <a:buChar char="-"/>
            </a:pPr>
            <a:endParaRPr lang="en-US" sz="2200" b="1" dirty="0"/>
          </a:p>
        </p:txBody>
      </p:sp>
    </p:spTree>
    <p:extLst>
      <p:ext uri="{BB962C8B-B14F-4D97-AF65-F5344CB8AC3E}">
        <p14:creationId xmlns:p14="http://schemas.microsoft.com/office/powerpoint/2010/main" val="383045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09254370"/>
              </p:ext>
            </p:extLst>
          </p:nvPr>
        </p:nvGraphicFramePr>
        <p:xfrm>
          <a:off x="0" y="0"/>
          <a:ext cx="9144000" cy="6842760"/>
        </p:xfrm>
        <a:graphic>
          <a:graphicData uri="http://schemas.openxmlformats.org/drawingml/2006/table">
            <a:tbl>
              <a:tblPr firstRow="1" firstCol="1" bandRow="1">
                <a:tableStyleId>{5C22544A-7EE6-4342-B048-85BDC9FD1C3A}</a:tableStyleId>
              </a:tblPr>
              <a:tblGrid>
                <a:gridCol w="2085474"/>
                <a:gridCol w="7058526"/>
              </a:tblGrid>
              <a:tr h="304800">
                <a:tc gridSpan="2">
                  <a:txBody>
                    <a:bodyPr/>
                    <a:lstStyle/>
                    <a:p>
                      <a:pPr algn="ctr">
                        <a:spcAft>
                          <a:spcPts val="0"/>
                        </a:spcAft>
                      </a:pPr>
                      <a:r>
                        <a:rPr lang="ro-RO" sz="2400" dirty="0">
                          <a:effectLst/>
                        </a:rPr>
                        <a:t>Priorităţi de acţiune 2014-2016</a:t>
                      </a:r>
                      <a:endParaRPr lang="en-US" sz="2400" dirty="0">
                        <a:solidFill>
                          <a:srgbClr val="000000"/>
                        </a:solidFill>
                        <a:effectLst/>
                        <a:latin typeface="Calibri"/>
                        <a:ea typeface="Times New Roman"/>
                        <a:cs typeface="Arial"/>
                      </a:endParaRPr>
                    </a:p>
                  </a:txBody>
                  <a:tcPr marL="57134" marR="57134" marT="0" marB="0">
                    <a:solidFill>
                      <a:schemeClr val="accent4">
                        <a:lumMod val="75000"/>
                      </a:schemeClr>
                    </a:solidFill>
                  </a:tcPr>
                </a:tc>
                <a:tc hMerge="1">
                  <a:txBody>
                    <a:bodyPr/>
                    <a:lstStyle/>
                    <a:p>
                      <a:endParaRPr lang="en-US"/>
                    </a:p>
                  </a:txBody>
                  <a:tcPr/>
                </a:tc>
              </a:tr>
              <a:tr h="166281">
                <a:tc>
                  <a:txBody>
                    <a:bodyPr/>
                    <a:lstStyle/>
                    <a:p>
                      <a:pPr algn="ctr">
                        <a:spcAft>
                          <a:spcPts val="0"/>
                        </a:spcAft>
                      </a:pPr>
                      <a:r>
                        <a:rPr lang="ro-RO" sz="1700" b="1" dirty="0">
                          <a:solidFill>
                            <a:schemeClr val="bg1"/>
                          </a:solidFill>
                          <a:effectLst/>
                        </a:rPr>
                        <a:t>Tipuri de intervenţie guvernamentală</a:t>
                      </a:r>
                      <a:endParaRPr lang="en-US" sz="1700" b="1" dirty="0">
                        <a:solidFill>
                          <a:schemeClr val="bg1"/>
                        </a:solidFill>
                        <a:effectLst/>
                        <a:latin typeface="Calibri"/>
                        <a:ea typeface="Times New Roman"/>
                        <a:cs typeface="Arial"/>
                      </a:endParaRPr>
                    </a:p>
                  </a:txBody>
                  <a:tcPr marL="57134" marR="57134" marT="0" marB="0">
                    <a:solidFill>
                      <a:schemeClr val="accent6">
                        <a:lumMod val="60000"/>
                        <a:lumOff val="40000"/>
                      </a:schemeClr>
                    </a:solidFill>
                  </a:tcPr>
                </a:tc>
                <a:tc>
                  <a:txBody>
                    <a:bodyPr/>
                    <a:lstStyle/>
                    <a:p>
                      <a:pPr algn="ctr">
                        <a:spcAft>
                          <a:spcPts val="0"/>
                        </a:spcAft>
                      </a:pPr>
                      <a:r>
                        <a:rPr lang="ro-RO" sz="1700" b="1" dirty="0">
                          <a:solidFill>
                            <a:schemeClr val="bg1"/>
                          </a:solidFill>
                          <a:effectLst/>
                        </a:rPr>
                        <a:t>Măsuri</a:t>
                      </a:r>
                      <a:endParaRPr lang="en-US" sz="1700" b="1" dirty="0">
                        <a:solidFill>
                          <a:schemeClr val="bg1"/>
                        </a:solidFill>
                        <a:effectLst/>
                        <a:latin typeface="Calibri"/>
                        <a:ea typeface="Times New Roman"/>
                        <a:cs typeface="Arial"/>
                      </a:endParaRPr>
                    </a:p>
                  </a:txBody>
                  <a:tcPr marL="57134" marR="57134" marT="0" marB="0" anchor="ctr">
                    <a:solidFill>
                      <a:schemeClr val="accent6">
                        <a:lumMod val="60000"/>
                        <a:lumOff val="40000"/>
                      </a:schemeClr>
                    </a:solidFill>
                  </a:tcPr>
                </a:tc>
              </a:tr>
              <a:tr h="1524000">
                <a:tc rowSpan="3">
                  <a:txBody>
                    <a:bodyPr/>
                    <a:lstStyle/>
                    <a:p>
                      <a:pPr algn="ctr">
                        <a:spcAft>
                          <a:spcPts val="0"/>
                        </a:spcAft>
                      </a:pPr>
                      <a:r>
                        <a:rPr lang="ro-RO" sz="1700" dirty="0">
                          <a:effectLst/>
                        </a:rPr>
                        <a:t>Coordonare</a:t>
                      </a:r>
                      <a:endParaRPr lang="en-US" sz="1700" dirty="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Consolidarea coordonării între părțile interesate: extinderea rolurilor Comitetelor Sectoriale şi crearea de organisme de coordonare la diferite niveluri ale guvernului, pentru a îmbunătăţi înţelegerea comună – între firme, furnizori de formare şi guvern – a naturii nevoilor de competenţe şi a barierelor în calea extinderii ÎPV şi pentru a furniza informaţii care să permită selectarea măsurilor.</a:t>
                      </a:r>
                      <a:endParaRPr lang="en-US" sz="1700" dirty="0">
                        <a:solidFill>
                          <a:srgbClr val="000000"/>
                        </a:solidFill>
                        <a:effectLst/>
                        <a:latin typeface="Calibri"/>
                        <a:ea typeface="Times New Roman"/>
                        <a:cs typeface="Arial"/>
                      </a:endParaRPr>
                    </a:p>
                  </a:txBody>
                  <a:tcPr marL="57134" marR="57134" marT="0" marB="0"/>
                </a:tc>
              </a:tr>
              <a:tr h="831409">
                <a:tc vMerge="1">
                  <a:txBody>
                    <a:bodyPr/>
                    <a:lstStyle/>
                    <a:p>
                      <a:endParaRPr lang="en-US"/>
                    </a:p>
                  </a:txBody>
                  <a:tcPr/>
                </a:tc>
                <a:tc>
                  <a:txBody>
                    <a:bodyPr/>
                    <a:lstStyle/>
                    <a:p>
                      <a:pPr>
                        <a:spcAft>
                          <a:spcPts val="0"/>
                        </a:spcAft>
                      </a:pPr>
                      <a:r>
                        <a:rPr lang="ro-RO" sz="1700" dirty="0">
                          <a:effectLst/>
                        </a:rPr>
                        <a:t>Evaluarea nevoilor de competenţe şi dezvoltarea unui set de competenţe mai cuprinzător: evaluarea cererii şi ofertei de competenţe cognitive, socio-emoţionale şi specifice postului şi punerea la dispoziţia publicului a rezultatelor acestor evaluări sunt caracteristici ale sistemelor de ÎPV îmbunătăţite.</a:t>
                      </a:r>
                      <a:endParaRPr lang="en-US" sz="1700" dirty="0">
                        <a:solidFill>
                          <a:srgbClr val="000000"/>
                        </a:solidFill>
                        <a:effectLst/>
                        <a:latin typeface="Calibri"/>
                        <a:ea typeface="Times New Roman"/>
                        <a:cs typeface="Arial"/>
                      </a:endParaRPr>
                    </a:p>
                  </a:txBody>
                  <a:tcPr marL="57134" marR="57134" marT="0" marB="0"/>
                </a:tc>
              </a:tr>
              <a:tr h="332564">
                <a:tc vMerge="1">
                  <a:txBody>
                    <a:bodyPr/>
                    <a:lstStyle/>
                    <a:p>
                      <a:endParaRPr lang="en-US"/>
                    </a:p>
                  </a:txBody>
                  <a:tcPr/>
                </a:tc>
                <a:tc>
                  <a:txBody>
                    <a:bodyPr/>
                    <a:lstStyle/>
                    <a:p>
                      <a:pPr>
                        <a:spcAft>
                          <a:spcPts val="0"/>
                        </a:spcAft>
                      </a:pPr>
                      <a:r>
                        <a:rPr lang="ro-RO" sz="1700" dirty="0">
                          <a:effectLst/>
                        </a:rPr>
                        <a:t>Promovarea campaniilor de conştientizare: dezvoltarea unei atitudini care să favorizeze învăţarea şi beneficiile sale.</a:t>
                      </a:r>
                      <a:endParaRPr lang="en-US" sz="1700" dirty="0">
                        <a:solidFill>
                          <a:srgbClr val="000000"/>
                        </a:solidFill>
                        <a:effectLst/>
                        <a:latin typeface="Calibri"/>
                        <a:ea typeface="Times New Roman"/>
                        <a:cs typeface="Arial"/>
                      </a:endParaRPr>
                    </a:p>
                  </a:txBody>
                  <a:tcPr marL="57134" marR="57134" marT="0" marB="0"/>
                </a:tc>
              </a:tr>
              <a:tr h="498845">
                <a:tc>
                  <a:txBody>
                    <a:bodyPr/>
                    <a:lstStyle/>
                    <a:p>
                      <a:pPr algn="ctr">
                        <a:spcAft>
                          <a:spcPts val="0"/>
                        </a:spcAft>
                      </a:pPr>
                      <a:r>
                        <a:rPr lang="ro-RO" sz="1700" dirty="0">
                          <a:effectLst/>
                        </a:rPr>
                        <a:t>Reglementare</a:t>
                      </a:r>
                      <a:endParaRPr lang="en-US" sz="1700" dirty="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Crearea unui sistem de asigurare a calităţii pentru ÎPV: crearea capacităţii de ME a ÎPV, incluzând dezvoltarea de registre electronice de calificări, furnizori şi beneficiari de formare.</a:t>
                      </a:r>
                      <a:endParaRPr lang="en-US" sz="1700" dirty="0">
                        <a:solidFill>
                          <a:srgbClr val="000000"/>
                        </a:solidFill>
                        <a:effectLst/>
                        <a:latin typeface="Calibri"/>
                        <a:ea typeface="Times New Roman"/>
                        <a:cs typeface="Arial"/>
                      </a:endParaRPr>
                    </a:p>
                  </a:txBody>
                  <a:tcPr marL="57134" marR="57134" marT="0" marB="0"/>
                </a:tc>
              </a:tr>
              <a:tr h="653219">
                <a:tc rowSpan="2">
                  <a:txBody>
                    <a:bodyPr/>
                    <a:lstStyle/>
                    <a:p>
                      <a:pPr algn="ctr">
                        <a:spcAft>
                          <a:spcPts val="0"/>
                        </a:spcAft>
                      </a:pPr>
                      <a:r>
                        <a:rPr lang="ro-RO" sz="1700">
                          <a:effectLst/>
                        </a:rPr>
                        <a:t>Finanţare</a:t>
                      </a:r>
                      <a:endParaRPr lang="en-US" sz="170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Finanţarea pentru încurajarea pieţei de ÎPV: crearea unui mecanism competitiv de acordare de burse pentru furnizorii de formare şi firmele care dezvoltă programe de formare inovatoare în parteneriat.</a:t>
                      </a:r>
                      <a:endParaRPr lang="en-US" sz="1700" dirty="0">
                        <a:solidFill>
                          <a:srgbClr val="000000"/>
                        </a:solidFill>
                        <a:effectLst/>
                        <a:latin typeface="Calibri"/>
                        <a:ea typeface="Times New Roman"/>
                        <a:cs typeface="Arial"/>
                      </a:endParaRPr>
                    </a:p>
                  </a:txBody>
                  <a:tcPr marL="57134" marR="57134" marT="0" marB="0"/>
                </a:tc>
              </a:tr>
              <a:tr h="498845">
                <a:tc vMerge="1">
                  <a:txBody>
                    <a:bodyPr/>
                    <a:lstStyle/>
                    <a:p>
                      <a:endParaRPr lang="en-US"/>
                    </a:p>
                  </a:txBody>
                  <a:tcPr/>
                </a:tc>
                <a:tc>
                  <a:txBody>
                    <a:bodyPr/>
                    <a:lstStyle/>
                    <a:p>
                      <a:pPr>
                        <a:spcAft>
                          <a:spcPts val="0"/>
                        </a:spcAft>
                      </a:pPr>
                      <a:r>
                        <a:rPr lang="ro-RO" sz="1700" dirty="0">
                          <a:effectLst/>
                        </a:rPr>
                        <a:t>Vouchere, burse şi consiliere pentru şomeri: extinderea cererii de servicii de ÎPV prin utilizarea consilierii intensive combinată cu stimulente financiare pentru şomeri.</a:t>
                      </a:r>
                      <a:endParaRPr lang="en-US" sz="1700" dirty="0">
                        <a:solidFill>
                          <a:srgbClr val="000000"/>
                        </a:solidFill>
                        <a:effectLst/>
                        <a:latin typeface="Calibri"/>
                        <a:ea typeface="Times New Roman"/>
                        <a:cs typeface="Arial"/>
                      </a:endParaRPr>
                    </a:p>
                  </a:txBody>
                  <a:tcPr marL="57134" marR="57134" marT="0" marB="0"/>
                </a:tc>
              </a:tr>
            </a:tbl>
          </a:graphicData>
        </a:graphic>
      </p:graphicFrame>
    </p:spTree>
    <p:extLst>
      <p:ext uri="{BB962C8B-B14F-4D97-AF65-F5344CB8AC3E}">
        <p14:creationId xmlns:p14="http://schemas.microsoft.com/office/powerpoint/2010/main" val="44099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54917"/>
            <a:ext cx="7467600" cy="1143000"/>
          </a:xfrm>
        </p:spPr>
        <p:txBody>
          <a:bodyPr/>
          <a:lstStyle/>
          <a:p>
            <a:endParaRPr lang="en-US" dirty="0"/>
          </a:p>
        </p:txBody>
      </p:sp>
      <p:pic>
        <p:nvPicPr>
          <p:cNvPr id="4" name="Picture 3"/>
          <p:cNvPicPr>
            <a:picLocks noChangeAspect="1"/>
          </p:cNvPicPr>
          <p:nvPr/>
        </p:nvPicPr>
        <p:blipFill>
          <a:blip r:embed="rId2"/>
          <a:stretch>
            <a:fillRect/>
          </a:stretch>
        </p:blipFill>
        <p:spPr>
          <a:xfrm>
            <a:off x="1442867" y="2514600"/>
            <a:ext cx="6481933" cy="6418968"/>
          </a:xfrm>
          <a:prstGeom prst="rect">
            <a:avLst/>
          </a:prstGeom>
        </p:spPr>
      </p:pic>
    </p:spTree>
    <p:extLst>
      <p:ext uri="{BB962C8B-B14F-4D97-AF65-F5344CB8AC3E}">
        <p14:creationId xmlns:p14="http://schemas.microsoft.com/office/powerpoint/2010/main" val="19445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p:cNvSpPr>
          <p:nvPr/>
        </p:nvSpPr>
        <p:spPr bwMode="auto">
          <a:xfrm>
            <a:off x="179388" y="404813"/>
            <a:ext cx="8964612" cy="453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marL="273050" indent="-2730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ts val="600"/>
              </a:spcBef>
              <a:spcAft>
                <a:spcPct val="0"/>
              </a:spcAft>
              <a:buClr>
                <a:srgbClr val="727CA3"/>
              </a:buClr>
              <a:buSzPct val="76000"/>
            </a:pPr>
            <a:r>
              <a:rPr lang="en-GB" altLang="en-US" b="1">
                <a:solidFill>
                  <a:srgbClr val="000099"/>
                </a:solidFill>
                <a:latin typeface="Arial" panose="020B0604020202020204" pitchFamily="34" charset="0"/>
                <a:cs typeface="Arial" panose="020B0604020202020204" pitchFamily="34" charset="0"/>
              </a:rPr>
              <a:t>Learning outcomes (definitions in two meta-frameworks)</a:t>
            </a:r>
          </a:p>
          <a:p>
            <a:pPr eaLnBrk="1" fontAlgn="base" hangingPunct="1">
              <a:spcBef>
                <a:spcPts val="600"/>
              </a:spcBef>
              <a:spcAft>
                <a:spcPct val="0"/>
              </a:spcAft>
              <a:buClr>
                <a:srgbClr val="727CA3"/>
              </a:buClr>
              <a:buSzPct val="76000"/>
            </a:pPr>
            <a:endParaRPr lang="en-GB" altLang="en-US" b="1">
              <a:solidFill>
                <a:srgbClr val="000099"/>
              </a:solidFill>
              <a:latin typeface="Arial" panose="020B0604020202020204" pitchFamily="34" charset="0"/>
              <a:cs typeface="Arial" panose="020B0604020202020204" pitchFamily="34" charset="0"/>
            </a:endParaRPr>
          </a:p>
          <a:p>
            <a:pPr eaLnBrk="1" fontAlgn="base" hangingPunct="1">
              <a:spcBef>
                <a:spcPts val="600"/>
              </a:spcBef>
              <a:spcAft>
                <a:spcPct val="0"/>
              </a:spcAft>
              <a:buClr>
                <a:srgbClr val="727CA3"/>
              </a:buClr>
              <a:buSzPct val="76000"/>
              <a:buFont typeface="Arial" panose="020B0604020202020204" pitchFamily="34" charset="0"/>
              <a:buChar char="•"/>
            </a:pPr>
            <a:r>
              <a:rPr lang="en-GB" altLang="en-US">
                <a:solidFill>
                  <a:srgbClr val="000099"/>
                </a:solidFill>
                <a:latin typeface="Arial" panose="020B0604020202020204" pitchFamily="34" charset="0"/>
                <a:cs typeface="Arial" panose="020B0604020202020204" pitchFamily="34" charset="0"/>
              </a:rPr>
              <a:t>means statements of what a learner knows, understands and is able to do </a:t>
            </a:r>
            <a:r>
              <a:rPr lang="en-GB" altLang="en-US" b="1" u="sng">
                <a:solidFill>
                  <a:srgbClr val="000099"/>
                </a:solidFill>
                <a:latin typeface="Arial" panose="020B0604020202020204" pitchFamily="34" charset="0"/>
                <a:cs typeface="Arial" panose="020B0604020202020204" pitchFamily="34" charset="0"/>
              </a:rPr>
              <a:t>on completion of a learning process</a:t>
            </a:r>
            <a:r>
              <a:rPr lang="en-GB" altLang="en-US">
                <a:solidFill>
                  <a:srgbClr val="000099"/>
                </a:solidFill>
                <a:latin typeface="Arial" panose="020B0604020202020204" pitchFamily="34" charset="0"/>
                <a:cs typeface="Arial" panose="020B0604020202020204" pitchFamily="34" charset="0"/>
              </a:rPr>
              <a:t>, which are defined in terms of </a:t>
            </a:r>
            <a:r>
              <a:rPr lang="en-GB" altLang="en-US" b="1" u="sng">
                <a:solidFill>
                  <a:srgbClr val="000099"/>
                </a:solidFill>
                <a:latin typeface="Arial" panose="020B0604020202020204" pitchFamily="34" charset="0"/>
                <a:cs typeface="Arial" panose="020B0604020202020204" pitchFamily="34" charset="0"/>
              </a:rPr>
              <a:t>knowledge, skills and competence </a:t>
            </a:r>
            <a:r>
              <a:rPr lang="en-GB" altLang="en-US" b="1">
                <a:solidFill>
                  <a:srgbClr val="000099"/>
                </a:solidFill>
                <a:latin typeface="Arial" panose="020B0604020202020204" pitchFamily="34" charset="0"/>
                <a:cs typeface="Arial" panose="020B0604020202020204" pitchFamily="34" charset="0"/>
              </a:rPr>
              <a:t/>
            </a:r>
            <a:br>
              <a:rPr lang="en-GB" altLang="en-US" b="1">
                <a:solidFill>
                  <a:srgbClr val="000099"/>
                </a:solidFill>
                <a:latin typeface="Arial" panose="020B0604020202020204" pitchFamily="34" charset="0"/>
                <a:cs typeface="Arial" panose="020B0604020202020204" pitchFamily="34" charset="0"/>
              </a:rPr>
            </a:br>
            <a:r>
              <a:rPr lang="en-GB" altLang="en-US">
                <a:solidFill>
                  <a:srgbClr val="000099"/>
                </a:solidFill>
                <a:latin typeface="Arial" panose="020B0604020202020204" pitchFamily="34" charset="0"/>
                <a:cs typeface="Arial" panose="020B0604020202020204" pitchFamily="34" charset="0"/>
              </a:rPr>
              <a:t>(</a:t>
            </a:r>
            <a:r>
              <a:rPr lang="en-GB" altLang="en-US" i="1">
                <a:solidFill>
                  <a:srgbClr val="000099"/>
                </a:solidFill>
                <a:latin typeface="Arial" panose="020B0604020202020204" pitchFamily="34" charset="0"/>
                <a:cs typeface="Arial" panose="020B0604020202020204" pitchFamily="34" charset="0"/>
              </a:rPr>
              <a:t>Ref. EQF-LLL</a:t>
            </a:r>
            <a:r>
              <a:rPr lang="en-GB" altLang="en-US">
                <a:solidFill>
                  <a:srgbClr val="000099"/>
                </a:solidFill>
                <a:latin typeface="Arial" panose="020B0604020202020204" pitchFamily="34" charset="0"/>
                <a:cs typeface="Arial" panose="020B0604020202020204" pitchFamily="34" charset="0"/>
              </a:rPr>
              <a:t>)</a:t>
            </a:r>
          </a:p>
          <a:p>
            <a:pPr eaLnBrk="1" fontAlgn="base" hangingPunct="1">
              <a:spcBef>
                <a:spcPts val="600"/>
              </a:spcBef>
              <a:spcAft>
                <a:spcPct val="0"/>
              </a:spcAft>
              <a:buClr>
                <a:srgbClr val="727CA3"/>
              </a:buClr>
              <a:buSzPct val="76000"/>
            </a:pPr>
            <a:endParaRPr lang="en-GB" altLang="en-US">
              <a:solidFill>
                <a:srgbClr val="000099"/>
              </a:solidFill>
              <a:latin typeface="Arial" panose="020B0604020202020204" pitchFamily="34" charset="0"/>
              <a:cs typeface="Arial" panose="020B0604020202020204" pitchFamily="34" charset="0"/>
            </a:endParaRPr>
          </a:p>
          <a:p>
            <a:pPr eaLnBrk="1" fontAlgn="base" hangingPunct="1">
              <a:spcBef>
                <a:spcPts val="600"/>
              </a:spcBef>
              <a:spcAft>
                <a:spcPct val="0"/>
              </a:spcAft>
              <a:buClr>
                <a:srgbClr val="727CA3"/>
              </a:buClr>
              <a:buSzPct val="76000"/>
              <a:buFont typeface="Arial" panose="020B0604020202020204" pitchFamily="34" charset="0"/>
              <a:buChar char="•"/>
            </a:pPr>
            <a:r>
              <a:rPr lang="en-GB" altLang="en-US">
                <a:solidFill>
                  <a:srgbClr val="000099"/>
                </a:solidFill>
                <a:latin typeface="Arial" panose="020B0604020202020204" pitchFamily="34" charset="0"/>
                <a:cs typeface="Arial" panose="020B0604020202020204" pitchFamily="34" charset="0"/>
              </a:rPr>
              <a:t>are statements of what a learner </a:t>
            </a:r>
            <a:r>
              <a:rPr lang="en-GB" altLang="en-US" b="1" u="sng">
                <a:solidFill>
                  <a:srgbClr val="000099"/>
                </a:solidFill>
                <a:latin typeface="Arial" panose="020B0604020202020204" pitchFamily="34" charset="0"/>
                <a:cs typeface="Arial" panose="020B0604020202020204" pitchFamily="34" charset="0"/>
              </a:rPr>
              <a:t>is expected</a:t>
            </a:r>
            <a:r>
              <a:rPr lang="en-GB" altLang="en-US" b="1">
                <a:solidFill>
                  <a:srgbClr val="000099"/>
                </a:solidFill>
                <a:latin typeface="Arial" panose="020B0604020202020204" pitchFamily="34" charset="0"/>
                <a:cs typeface="Arial" panose="020B0604020202020204" pitchFamily="34" charset="0"/>
              </a:rPr>
              <a:t> </a:t>
            </a:r>
            <a:r>
              <a:rPr lang="en-GB" altLang="en-US">
                <a:solidFill>
                  <a:srgbClr val="000099"/>
                </a:solidFill>
                <a:latin typeface="Arial" panose="020B0604020202020204" pitchFamily="34" charset="0"/>
                <a:cs typeface="Arial" panose="020B0604020202020204" pitchFamily="34" charset="0"/>
              </a:rPr>
              <a:t>to know, understand and</a:t>
            </a:r>
            <a:r>
              <a:rPr lang="en-GB" altLang="en-US" b="1" u="sng">
                <a:solidFill>
                  <a:srgbClr val="000099"/>
                </a:solidFill>
                <a:latin typeface="Arial" panose="020B0604020202020204" pitchFamily="34" charset="0"/>
                <a:cs typeface="Arial" panose="020B0604020202020204" pitchFamily="34" charset="0"/>
              </a:rPr>
              <a:t>/or</a:t>
            </a:r>
            <a:r>
              <a:rPr lang="en-GB" altLang="en-US">
                <a:solidFill>
                  <a:srgbClr val="000099"/>
                </a:solidFill>
                <a:latin typeface="Arial" panose="020B0604020202020204" pitchFamily="34" charset="0"/>
                <a:cs typeface="Arial" panose="020B0604020202020204" pitchFamily="34" charset="0"/>
              </a:rPr>
              <a:t> be able to </a:t>
            </a:r>
            <a:r>
              <a:rPr lang="en-GB" altLang="en-US" b="1" u="sng">
                <a:solidFill>
                  <a:srgbClr val="000099"/>
                </a:solidFill>
                <a:latin typeface="Arial" panose="020B0604020202020204" pitchFamily="34" charset="0"/>
                <a:cs typeface="Arial" panose="020B0604020202020204" pitchFamily="34" charset="0"/>
              </a:rPr>
              <a:t>demonstrate after completion of a process of learning</a:t>
            </a:r>
            <a:r>
              <a:rPr lang="en-GB" altLang="en-US">
                <a:solidFill>
                  <a:srgbClr val="000099"/>
                </a:solidFill>
                <a:latin typeface="Arial" panose="020B0604020202020204" pitchFamily="34" charset="0"/>
                <a:cs typeface="Arial" panose="020B0604020202020204" pitchFamily="34" charset="0"/>
              </a:rPr>
              <a:t> </a:t>
            </a:r>
            <a:br>
              <a:rPr lang="en-GB" altLang="en-US">
                <a:solidFill>
                  <a:srgbClr val="000099"/>
                </a:solidFill>
                <a:latin typeface="Arial" panose="020B0604020202020204" pitchFamily="34" charset="0"/>
                <a:cs typeface="Arial" panose="020B0604020202020204" pitchFamily="34" charset="0"/>
              </a:rPr>
            </a:br>
            <a:r>
              <a:rPr lang="en-GB" altLang="en-US">
                <a:solidFill>
                  <a:srgbClr val="000099"/>
                </a:solidFill>
                <a:latin typeface="Arial" panose="020B0604020202020204" pitchFamily="34" charset="0"/>
                <a:cs typeface="Arial" panose="020B0604020202020204" pitchFamily="34" charset="0"/>
              </a:rPr>
              <a:t>(</a:t>
            </a:r>
            <a:r>
              <a:rPr lang="en-GB" altLang="en-US" i="1">
                <a:solidFill>
                  <a:srgbClr val="000099"/>
                </a:solidFill>
                <a:latin typeface="Arial" panose="020B0604020202020204" pitchFamily="34" charset="0"/>
                <a:cs typeface="Arial" panose="020B0604020202020204" pitchFamily="34" charset="0"/>
              </a:rPr>
              <a:t>Ref. ECTS Users</a:t>
            </a:r>
            <a:r>
              <a:rPr lang="en-GB" altLang="en-GB" i="1">
                <a:solidFill>
                  <a:srgbClr val="000099"/>
                </a:solidFill>
                <a:latin typeface="Arial" panose="020B0604020202020204" pitchFamily="34" charset="0"/>
                <a:cs typeface="Arial" panose="020B0604020202020204" pitchFamily="34" charset="0"/>
              </a:rPr>
              <a:t>’</a:t>
            </a:r>
            <a:r>
              <a:rPr lang="en-GB" altLang="en-US" i="1">
                <a:solidFill>
                  <a:srgbClr val="000099"/>
                </a:solidFill>
                <a:latin typeface="Arial" panose="020B0604020202020204" pitchFamily="34" charset="0"/>
                <a:cs typeface="Arial" panose="020B0604020202020204" pitchFamily="34" charset="0"/>
              </a:rPr>
              <a:t> Guide, QF-EHEA</a:t>
            </a:r>
            <a:r>
              <a:rPr lang="en-GB" altLang="en-US">
                <a:solidFill>
                  <a:srgbClr val="000099"/>
                </a:solidFill>
                <a:latin typeface="Arial" panose="020B0604020202020204" pitchFamily="34" charset="0"/>
                <a:cs typeface="Arial" panose="020B0604020202020204" pitchFamily="34" charset="0"/>
              </a:rPr>
              <a:t>)</a:t>
            </a:r>
          </a:p>
        </p:txBody>
      </p:sp>
      <p:sp>
        <p:nvSpPr>
          <p:cNvPr id="30722" name="Rectangle 9"/>
          <p:cNvSpPr>
            <a:spLocks noChangeArrowheads="1"/>
          </p:cNvSpPr>
          <p:nvPr/>
        </p:nvSpPr>
        <p:spPr bwMode="auto">
          <a:xfrm>
            <a:off x="8643938" y="6572250"/>
            <a:ext cx="500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fontAlgn="base" hangingPunct="1">
              <a:spcBef>
                <a:spcPct val="0"/>
              </a:spcBef>
              <a:spcAft>
                <a:spcPct val="0"/>
              </a:spcAft>
            </a:pPr>
            <a:fld id="{849FDEA7-F0D3-48A1-A2DB-A165A7B973F0}" type="slidenum">
              <a:rPr lang="hr-HR" altLang="en-US" sz="1000">
                <a:solidFill>
                  <a:prstClr val="black"/>
                </a:solidFill>
                <a:latin typeface="Arial" panose="020B0604020202020204" pitchFamily="34" charset="0"/>
              </a:rPr>
              <a:pPr algn="r" eaLnBrk="1" fontAlgn="base" hangingPunct="1">
                <a:spcBef>
                  <a:spcPct val="0"/>
                </a:spcBef>
                <a:spcAft>
                  <a:spcPct val="0"/>
                </a:spcAft>
              </a:pPr>
              <a:t>22</a:t>
            </a:fld>
            <a:endParaRPr lang="hr-HR" altLang="en-US" sz="1000">
              <a:solidFill>
                <a:prstClr val="black"/>
              </a:solidFill>
              <a:latin typeface="Arial" panose="020B0604020202020204" pitchFamily="34" charset="0"/>
            </a:endParaRPr>
          </a:p>
        </p:txBody>
      </p:sp>
      <p:sp>
        <p:nvSpPr>
          <p:cNvPr id="9" name="Text Placeholder 23"/>
          <p:cNvSpPr txBox="1">
            <a:spLocks/>
          </p:cNvSpPr>
          <p:nvPr/>
        </p:nvSpPr>
        <p:spPr>
          <a:xfrm>
            <a:off x="250825" y="5661025"/>
            <a:ext cx="8642350" cy="1008063"/>
          </a:xfrm>
          <a:prstGeom prst="rect">
            <a:avLst/>
          </a:prstGeom>
          <a:solidFill>
            <a:schemeClr val="accent3">
              <a:lumMod val="60000"/>
              <a:lumOff val="40000"/>
            </a:schemeClr>
          </a:solidFill>
        </p:spPr>
        <p:txBody>
          <a:bodyPr>
            <a:norm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ts val="600"/>
              </a:spcBef>
              <a:spcAft>
                <a:spcPct val="0"/>
              </a:spcAft>
              <a:buClr>
                <a:srgbClr val="727CA3"/>
              </a:buClr>
              <a:buSzPct val="76000"/>
            </a:pPr>
            <a:r>
              <a:rPr lang="en-GB" altLang="en-US" i="1">
                <a:solidFill>
                  <a:srgbClr val="000099"/>
                </a:solidFill>
                <a:latin typeface="Arial" panose="020B0604020202020204" pitchFamily="34" charset="0"/>
                <a:cs typeface="Arial" panose="020B0604020202020204" pitchFamily="34" charset="0"/>
              </a:rPr>
              <a:t>The process of learning / learning process ?</a:t>
            </a:r>
          </a:p>
          <a:p>
            <a:pPr eaLnBrk="1" fontAlgn="base" hangingPunct="1">
              <a:spcBef>
                <a:spcPts val="600"/>
              </a:spcBef>
              <a:spcAft>
                <a:spcPct val="0"/>
              </a:spcAft>
              <a:buClr>
                <a:srgbClr val="727CA3"/>
              </a:buClr>
              <a:buSzPct val="76000"/>
            </a:pPr>
            <a:r>
              <a:rPr lang="en-GB" altLang="en-US" i="1">
                <a:solidFill>
                  <a:srgbClr val="000099"/>
                </a:solidFill>
                <a:latin typeface="Arial" panose="020B0604020202020204" pitchFamily="34" charset="0"/>
                <a:cs typeface="Arial" panose="020B0604020202020204" pitchFamily="34" charset="0"/>
              </a:rPr>
              <a:t>– could be a lecture, a module or an entire programme</a:t>
            </a:r>
          </a:p>
        </p:txBody>
      </p:sp>
    </p:spTree>
    <p:extLst>
      <p:ext uri="{BB962C8B-B14F-4D97-AF65-F5344CB8AC3E}">
        <p14:creationId xmlns:p14="http://schemas.microsoft.com/office/powerpoint/2010/main" val="852008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hema RO-13 oct 2014.jpg"/>
          <p:cNvPicPr>
            <a:picLocks noGrp="1" noChangeAspect="1"/>
          </p:cNvPicPr>
          <p:nvPr>
            <p:ph idx="1"/>
          </p:nvPr>
        </p:nvPicPr>
        <p:blipFill>
          <a:blip r:embed="rId2" cstate="print"/>
          <a:stretch>
            <a:fillRect/>
          </a:stretch>
        </p:blipFill>
        <p:spPr>
          <a:xfrm>
            <a:off x="476250" y="191070"/>
            <a:ext cx="8134350" cy="6492612"/>
          </a:xfrm>
        </p:spPr>
      </p:pic>
    </p:spTree>
    <p:extLst>
      <p:ext uri="{BB962C8B-B14F-4D97-AF65-F5344CB8AC3E}">
        <p14:creationId xmlns:p14="http://schemas.microsoft.com/office/powerpoint/2010/main" val="3145966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p:cNvSpPr>
            <a:spLocks noGrp="1"/>
          </p:cNvSpPr>
          <p:nvPr>
            <p:ph type="title"/>
          </p:nvPr>
        </p:nvSpPr>
        <p:spPr>
          <a:xfrm>
            <a:off x="457200" y="274638"/>
            <a:ext cx="8001000" cy="1143000"/>
          </a:xfrm>
        </p:spPr>
        <p:txBody>
          <a:bodyPr>
            <a:normAutofit/>
          </a:bodyPr>
          <a:lstStyle/>
          <a:p>
            <a:pPr algn="ctr" eaLnBrk="1" hangingPunct="1">
              <a:buFont typeface="Wingdings 2" pitchFamily="-111" charset="2"/>
              <a:buNone/>
            </a:pPr>
            <a:r>
              <a:rPr lang="ro-RO" altLang="en-US" sz="4800" b="1" i="1" dirty="0" smtClean="0">
                <a:solidFill>
                  <a:schemeClr val="accent1"/>
                </a:solidFill>
              </a:rPr>
              <a:t>Vă mulţumim!</a:t>
            </a:r>
            <a:endParaRPr lang="en-US" altLang="en-US" sz="4800" b="1" i="1" dirty="0" smtClean="0">
              <a:solidFill>
                <a:schemeClr val="accent1"/>
              </a:solidFill>
            </a:endParaRPr>
          </a:p>
        </p:txBody>
      </p:sp>
      <p:sp>
        <p:nvSpPr>
          <p:cNvPr id="3" name="Content Placeholder 2"/>
          <p:cNvSpPr>
            <a:spLocks noGrp="1"/>
          </p:cNvSpPr>
          <p:nvPr>
            <p:ph sz="quarter" idx="1"/>
          </p:nvPr>
        </p:nvSpPr>
        <p:spPr>
          <a:xfrm>
            <a:off x="457200" y="1981200"/>
            <a:ext cx="7467600" cy="4492752"/>
          </a:xfrm>
        </p:spPr>
        <p:txBody>
          <a:bodyPr>
            <a:normAutofit/>
          </a:bodyPr>
          <a:lstStyle/>
          <a:p>
            <a:pPr marL="0" indent="0" algn="ctr">
              <a:buNone/>
            </a:pPr>
            <a:endParaRPr lang="en-US" sz="3200" dirty="0" smtClean="0"/>
          </a:p>
          <a:p>
            <a:pPr marL="0" indent="0" algn="ctr">
              <a:buNone/>
            </a:pPr>
            <a:r>
              <a:rPr lang="ro-RO" sz="3400" b="1" dirty="0" smtClean="0"/>
              <a:t>ANC</a:t>
            </a:r>
          </a:p>
          <a:p>
            <a:pPr marL="0" indent="0" algn="ctr">
              <a:buNone/>
            </a:pPr>
            <a:r>
              <a:rPr lang="ro-RO" sz="3400" b="1" dirty="0" smtClean="0"/>
              <a:t>Autoritatea Naţională pentru Calificări</a:t>
            </a:r>
          </a:p>
          <a:p>
            <a:pPr marL="0" indent="0" algn="ctr">
              <a:buNone/>
            </a:pPr>
            <a:r>
              <a:rPr lang="en-US" sz="3600" i="1" dirty="0" smtClean="0">
                <a:solidFill>
                  <a:schemeClr val="accent1"/>
                </a:solidFill>
              </a:rPr>
              <a:t>o</a:t>
            </a:r>
            <a:r>
              <a:rPr lang="ro-RO" sz="3600" i="1" dirty="0" smtClean="0">
                <a:solidFill>
                  <a:schemeClr val="accent1"/>
                </a:solidFill>
              </a:rPr>
              <a:t>ffice</a:t>
            </a:r>
            <a:r>
              <a:rPr lang="en-US" sz="3600" i="1" dirty="0" smtClean="0">
                <a:solidFill>
                  <a:schemeClr val="accent1"/>
                </a:solidFill>
              </a:rPr>
              <a:t>@anc.edu.ro</a:t>
            </a:r>
          </a:p>
          <a:p>
            <a:pPr marL="0" indent="0" algn="ctr">
              <a:buNone/>
            </a:pPr>
            <a:r>
              <a:rPr lang="en-US" sz="3600" i="1" dirty="0" smtClean="0">
                <a:solidFill>
                  <a:schemeClr val="accent1"/>
                </a:solidFill>
              </a:rPr>
              <a:t>www.anc.edu.ro</a:t>
            </a:r>
          </a:p>
          <a:p>
            <a:pPr marL="0" indent="0">
              <a:buNone/>
            </a:pPr>
            <a:endParaRPr lang="en-US" dirty="0"/>
          </a:p>
        </p:txBody>
      </p:sp>
      <p:pic>
        <p:nvPicPr>
          <p:cNvPr id="5" name="Picture 4"/>
          <p:cNvPicPr/>
          <p:nvPr/>
        </p:nvPicPr>
        <p:blipFill>
          <a:blip r:embed="rId2" cstate="print"/>
          <a:srcRect/>
          <a:stretch>
            <a:fillRect/>
          </a:stretch>
        </p:blipFill>
        <p:spPr bwMode="auto">
          <a:xfrm>
            <a:off x="0" y="1828800"/>
            <a:ext cx="2743200" cy="1371600"/>
          </a:xfrm>
          <a:prstGeom prst="rect">
            <a:avLst/>
          </a:prstGeom>
          <a:noFill/>
          <a:ln w="9525">
            <a:noFill/>
            <a:miter lim="800000"/>
            <a:headEnd/>
            <a:tailEnd/>
          </a:ln>
        </p:spPr>
      </p:pic>
    </p:spTree>
    <p:extLst>
      <p:ext uri="{BB962C8B-B14F-4D97-AF65-F5344CB8AC3E}">
        <p14:creationId xmlns:p14="http://schemas.microsoft.com/office/powerpoint/2010/main" val="249430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b="1" dirty="0"/>
              <a:t>HR Insider: „</a:t>
            </a:r>
            <a:r>
              <a:rPr lang="en-US" b="1" dirty="0" err="1"/>
              <a:t>Directorul</a:t>
            </a:r>
            <a:r>
              <a:rPr lang="en-US" b="1" dirty="0"/>
              <a:t> de HR al </a:t>
            </a:r>
            <a:r>
              <a:rPr lang="en-US" b="1" dirty="0" err="1"/>
              <a:t>României</a:t>
            </a:r>
            <a:r>
              <a:rPr lang="en-US" b="1" dirty="0"/>
              <a:t> </a:t>
            </a:r>
            <a:r>
              <a:rPr lang="en-US" b="1" dirty="0" err="1"/>
              <a:t>ar</a:t>
            </a:r>
            <a:r>
              <a:rPr lang="en-US" b="1" dirty="0"/>
              <a:t> </a:t>
            </a:r>
            <a:r>
              <a:rPr lang="en-US" b="1" dirty="0" err="1"/>
              <a:t>trebui</a:t>
            </a:r>
            <a:r>
              <a:rPr lang="en-US" b="1" dirty="0"/>
              <a:t> </a:t>
            </a:r>
            <a:r>
              <a:rPr lang="en-US" b="1" dirty="0" err="1"/>
              <a:t>concediat</a:t>
            </a:r>
            <a:r>
              <a:rPr lang="en-US" b="1" dirty="0"/>
              <a:t>“:</a:t>
            </a:r>
            <a:endParaRPr lang="en-US" dirty="0"/>
          </a:p>
        </p:txBody>
      </p:sp>
      <p:sp>
        <p:nvSpPr>
          <p:cNvPr id="3" name="Content Placeholder 2"/>
          <p:cNvSpPr>
            <a:spLocks noGrp="1"/>
          </p:cNvSpPr>
          <p:nvPr>
            <p:ph sz="quarter" idx="1"/>
          </p:nvPr>
        </p:nvSpPr>
        <p:spPr>
          <a:xfrm>
            <a:off x="457200" y="1600200"/>
            <a:ext cx="8077200" cy="4873752"/>
          </a:xfrm>
        </p:spPr>
        <p:txBody>
          <a:bodyPr>
            <a:normAutofit lnSpcReduction="10000"/>
          </a:bodyPr>
          <a:lstStyle/>
          <a:p>
            <a:r>
              <a:rPr lang="en-US" dirty="0"/>
              <a:t> </a:t>
            </a:r>
            <a:r>
              <a:rPr lang="en-US" sz="2600" dirty="0" smtClean="0"/>
              <a:t>„</a:t>
            </a:r>
            <a:r>
              <a:rPr lang="en-US" sz="2600" dirty="0" err="1"/>
              <a:t>Dacă</a:t>
            </a:r>
            <a:r>
              <a:rPr lang="en-US" sz="2600" dirty="0"/>
              <a:t> </a:t>
            </a:r>
            <a:r>
              <a:rPr lang="en-US" sz="2600" dirty="0" err="1"/>
              <a:t>România</a:t>
            </a:r>
            <a:r>
              <a:rPr lang="en-US" sz="2600" dirty="0"/>
              <a:t> </a:t>
            </a:r>
            <a:r>
              <a:rPr lang="en-US" sz="2600" dirty="0" err="1"/>
              <a:t>ar</a:t>
            </a:r>
            <a:r>
              <a:rPr lang="en-US" sz="2600" dirty="0"/>
              <a:t> fi o </a:t>
            </a:r>
            <a:r>
              <a:rPr lang="en-US" sz="2600" dirty="0" err="1"/>
              <a:t>societate</a:t>
            </a:r>
            <a:r>
              <a:rPr lang="en-US" sz="2600" dirty="0"/>
              <a:t> </a:t>
            </a:r>
            <a:r>
              <a:rPr lang="en-US" sz="2600" dirty="0" err="1"/>
              <a:t>comercială</a:t>
            </a:r>
            <a:r>
              <a:rPr lang="en-US" sz="2600" dirty="0"/>
              <a:t>, </a:t>
            </a:r>
            <a:r>
              <a:rPr lang="en-US" sz="2600" b="1" dirty="0" err="1">
                <a:solidFill>
                  <a:schemeClr val="accent1"/>
                </a:solidFill>
              </a:rPr>
              <a:t>directorul</a:t>
            </a:r>
            <a:r>
              <a:rPr lang="en-US" sz="2600" b="1" dirty="0">
                <a:solidFill>
                  <a:schemeClr val="accent1"/>
                </a:solidFill>
              </a:rPr>
              <a:t> de </a:t>
            </a:r>
            <a:r>
              <a:rPr lang="en-US" sz="2600" b="1" dirty="0" err="1">
                <a:solidFill>
                  <a:schemeClr val="accent1"/>
                </a:solidFill>
              </a:rPr>
              <a:t>resurse</a:t>
            </a:r>
            <a:r>
              <a:rPr lang="en-US" sz="2600" b="1" dirty="0">
                <a:solidFill>
                  <a:schemeClr val="accent1"/>
                </a:solidFill>
              </a:rPr>
              <a:t> </a:t>
            </a:r>
            <a:r>
              <a:rPr lang="en-US" sz="2600" b="1" dirty="0" err="1">
                <a:solidFill>
                  <a:schemeClr val="accent1"/>
                </a:solidFill>
              </a:rPr>
              <a:t>umane</a:t>
            </a:r>
            <a:r>
              <a:rPr lang="en-US" sz="2600" b="1" dirty="0">
                <a:solidFill>
                  <a:schemeClr val="accent1"/>
                </a:solidFill>
              </a:rPr>
              <a:t> </a:t>
            </a:r>
            <a:r>
              <a:rPr lang="en-US" sz="2600" b="1" dirty="0" err="1">
                <a:solidFill>
                  <a:schemeClr val="accent1"/>
                </a:solidFill>
              </a:rPr>
              <a:t>ar</a:t>
            </a:r>
            <a:r>
              <a:rPr lang="en-US" sz="2600" b="1" dirty="0">
                <a:solidFill>
                  <a:schemeClr val="accent1"/>
                </a:solidFill>
              </a:rPr>
              <a:t> fi </a:t>
            </a:r>
            <a:r>
              <a:rPr lang="en-US" sz="2600" b="1" dirty="0" err="1">
                <a:solidFill>
                  <a:schemeClr val="accent1"/>
                </a:solidFill>
              </a:rPr>
              <a:t>concediat</a:t>
            </a:r>
            <a:r>
              <a:rPr lang="en-US" sz="2600" b="1" dirty="0">
                <a:solidFill>
                  <a:schemeClr val="accent1"/>
                </a:solidFill>
              </a:rPr>
              <a:t> </a:t>
            </a:r>
            <a:r>
              <a:rPr lang="en-US" sz="2600" b="1" dirty="0" err="1">
                <a:solidFill>
                  <a:schemeClr val="accent1"/>
                </a:solidFill>
              </a:rPr>
              <a:t>imediat</a:t>
            </a:r>
            <a:r>
              <a:rPr lang="en-US" sz="2600" b="1" dirty="0">
                <a:solidFill>
                  <a:schemeClr val="accent1"/>
                </a:solidFill>
              </a:rPr>
              <a:t> </a:t>
            </a:r>
            <a:r>
              <a:rPr lang="en-US" sz="2600" b="1" dirty="0" err="1">
                <a:solidFill>
                  <a:schemeClr val="accent1"/>
                </a:solidFill>
              </a:rPr>
              <a:t>pentru</a:t>
            </a:r>
            <a:r>
              <a:rPr lang="en-US" sz="2600" b="1" dirty="0">
                <a:solidFill>
                  <a:schemeClr val="accent1"/>
                </a:solidFill>
              </a:rPr>
              <a:t> </a:t>
            </a:r>
            <a:r>
              <a:rPr lang="en-US" sz="2600" b="1" dirty="0" err="1">
                <a:solidFill>
                  <a:schemeClr val="accent1"/>
                </a:solidFill>
              </a:rPr>
              <a:t>că</a:t>
            </a:r>
            <a:r>
              <a:rPr lang="en-US" sz="2600" b="1" dirty="0">
                <a:solidFill>
                  <a:schemeClr val="accent1"/>
                </a:solidFill>
              </a:rPr>
              <a:t> </a:t>
            </a:r>
            <a:r>
              <a:rPr lang="en-US" sz="2600" b="1" dirty="0" err="1">
                <a:solidFill>
                  <a:schemeClr val="accent1"/>
                </a:solidFill>
              </a:rPr>
              <a:t>investeşte</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programe</a:t>
            </a:r>
            <a:r>
              <a:rPr lang="en-US" sz="2600" b="1" dirty="0">
                <a:solidFill>
                  <a:schemeClr val="accent1"/>
                </a:solidFill>
              </a:rPr>
              <a:t> </a:t>
            </a:r>
            <a:r>
              <a:rPr lang="en-US" sz="2600" b="1" dirty="0" err="1">
                <a:solidFill>
                  <a:schemeClr val="accent1"/>
                </a:solidFill>
              </a:rPr>
              <a:t>educaţionale</a:t>
            </a:r>
            <a:r>
              <a:rPr lang="en-US" sz="2600" b="1" dirty="0">
                <a:solidFill>
                  <a:schemeClr val="accent1"/>
                </a:solidFill>
              </a:rPr>
              <a:t> care nu au </a:t>
            </a:r>
            <a:r>
              <a:rPr lang="en-US" sz="2600" b="1" dirty="0" err="1">
                <a:solidFill>
                  <a:schemeClr val="accent1"/>
                </a:solidFill>
              </a:rPr>
              <a:t>corespondent</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nevoile</a:t>
            </a:r>
            <a:r>
              <a:rPr lang="en-US" sz="2600" b="1" dirty="0">
                <a:solidFill>
                  <a:schemeClr val="accent1"/>
                </a:solidFill>
              </a:rPr>
              <a:t> </a:t>
            </a:r>
            <a:r>
              <a:rPr lang="en-US" sz="2600" b="1" dirty="0" err="1">
                <a:solidFill>
                  <a:schemeClr val="accent1"/>
                </a:solidFill>
              </a:rPr>
              <a:t>pieţei</a:t>
            </a:r>
            <a:r>
              <a:rPr lang="en-US" sz="2600" dirty="0"/>
              <a:t>“, a </a:t>
            </a:r>
            <a:r>
              <a:rPr lang="en-US" sz="2600" dirty="0" err="1"/>
              <a:t>spus</a:t>
            </a:r>
            <a:r>
              <a:rPr lang="en-US" sz="2600" dirty="0"/>
              <a:t> Cristian </a:t>
            </a:r>
            <a:r>
              <a:rPr lang="en-US" sz="2600" dirty="0" err="1"/>
              <a:t>Seidler</a:t>
            </a:r>
            <a:r>
              <a:rPr lang="en-US" sz="2600" dirty="0"/>
              <a:t>, business unit manager </a:t>
            </a:r>
            <a:r>
              <a:rPr lang="en-US" sz="2600" dirty="0" err="1"/>
              <a:t>în</a:t>
            </a:r>
            <a:r>
              <a:rPr lang="en-US" sz="2600" dirty="0"/>
              <a:t> </a:t>
            </a:r>
            <a:r>
              <a:rPr lang="en-US" sz="2600" dirty="0" err="1"/>
              <a:t>cadrul</a:t>
            </a:r>
            <a:r>
              <a:rPr lang="en-US" sz="2600" dirty="0"/>
              <a:t> </a:t>
            </a:r>
            <a:r>
              <a:rPr lang="en-US" sz="2600" dirty="0" err="1"/>
              <a:t>companiei</a:t>
            </a:r>
            <a:r>
              <a:rPr lang="en-US" sz="2600" dirty="0"/>
              <a:t> de </a:t>
            </a:r>
            <a:r>
              <a:rPr lang="en-US" sz="2600" dirty="0" err="1"/>
              <a:t>recrutare</a:t>
            </a:r>
            <a:r>
              <a:rPr lang="en-US" sz="2600" dirty="0"/>
              <a:t> </a:t>
            </a:r>
            <a:r>
              <a:rPr lang="en-US" sz="2600" dirty="0" err="1"/>
              <a:t>Wyser</a:t>
            </a:r>
            <a:r>
              <a:rPr lang="en-US" sz="2600" dirty="0"/>
              <a:t> (parte a </a:t>
            </a:r>
            <a:r>
              <a:rPr lang="en-US" sz="2600" dirty="0" err="1"/>
              <a:t>Gi</a:t>
            </a:r>
            <a:r>
              <a:rPr lang="en-US" sz="2600" dirty="0"/>
              <a:t> Group), </a:t>
            </a:r>
            <a:r>
              <a:rPr lang="en-US" sz="2600" dirty="0" err="1"/>
              <a:t>prezent</a:t>
            </a:r>
            <a:r>
              <a:rPr lang="en-US" sz="2600" dirty="0"/>
              <a:t> </a:t>
            </a:r>
            <a:r>
              <a:rPr lang="en-US" sz="2600" dirty="0" smtClean="0"/>
              <a:t>la </a:t>
            </a:r>
            <a:r>
              <a:rPr lang="en-US" sz="2600" dirty="0" err="1"/>
              <a:t>dezbaterea</a:t>
            </a:r>
            <a:r>
              <a:rPr lang="en-US" sz="2600" dirty="0"/>
              <a:t> HR Insider </a:t>
            </a:r>
            <a:r>
              <a:rPr lang="en-US" sz="2600" dirty="0" err="1"/>
              <a:t>organizată</a:t>
            </a:r>
            <a:r>
              <a:rPr lang="en-US" sz="2600" dirty="0"/>
              <a:t> de </a:t>
            </a:r>
            <a:r>
              <a:rPr lang="en-US" sz="2600" dirty="0" err="1"/>
              <a:t>platforma</a:t>
            </a:r>
            <a:r>
              <a:rPr lang="en-US" sz="2600" dirty="0"/>
              <a:t> ZFCorporate.ro.</a:t>
            </a:r>
          </a:p>
          <a:p>
            <a:pPr marL="0" indent="0">
              <a:buNone/>
            </a:pPr>
            <a:r>
              <a:rPr lang="en-US" sz="2600" u="sng" dirty="0" smtClean="0">
                <a:hlinkClick r:id="rId2"/>
              </a:rPr>
              <a:t>http</a:t>
            </a:r>
            <a:r>
              <a:rPr lang="en-US" sz="2600" u="sng" dirty="0">
                <a:hlinkClick r:id="rId2"/>
              </a:rPr>
              <a:t>://www.gandul.info/financiar/hr-insider-directorul-de-hr-al-romaniei-ar-trebui-concediat-13029913</a:t>
            </a:r>
            <a:endParaRPr lang="en-US" sz="2600" dirty="0"/>
          </a:p>
          <a:p>
            <a:endParaRPr lang="en-US" dirty="0"/>
          </a:p>
        </p:txBody>
      </p:sp>
    </p:spTree>
    <p:extLst>
      <p:ext uri="{BB962C8B-B14F-4D97-AF65-F5344CB8AC3E}">
        <p14:creationId xmlns:p14="http://schemas.microsoft.com/office/powerpoint/2010/main" val="181108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2590800" y="1066800"/>
            <a:ext cx="5791200" cy="5407152"/>
          </a:xfrm>
        </p:spPr>
        <p:txBody>
          <a:bodyPr>
            <a:noAutofit/>
          </a:bodyPr>
          <a:lstStyle/>
          <a:p>
            <a:pPr marL="0" indent="0">
              <a:buNone/>
            </a:pPr>
            <a:r>
              <a:rPr lang="ro-RO" sz="4000" b="1" dirty="0" smtClean="0"/>
              <a:t>                                              					    				    </a:t>
            </a:r>
            <a:r>
              <a:rPr lang="en-US" sz="3600" b="1" dirty="0" smtClean="0"/>
              <a:t>Cum </a:t>
            </a:r>
            <a:r>
              <a:rPr lang="en-US" sz="3600" b="1" dirty="0" err="1" smtClean="0"/>
              <a:t>este</a:t>
            </a:r>
            <a:r>
              <a:rPr lang="ro-RO" sz="3600" b="1" dirty="0" smtClean="0"/>
              <a:t>    	</a:t>
            </a:r>
            <a:r>
              <a:rPr lang="en-US" sz="3600" b="1" dirty="0" err="1" smtClean="0"/>
              <a:t>descris</a:t>
            </a:r>
            <a:r>
              <a:rPr lang="ro-RO" sz="3600" b="1" dirty="0" smtClean="0"/>
              <a:t>ă </a:t>
            </a:r>
            <a:r>
              <a:rPr lang="en-US" sz="3600" b="1" dirty="0" err="1" smtClean="0"/>
              <a:t>educaţia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a:t>profesională</a:t>
            </a:r>
            <a:r>
              <a:rPr lang="en-US" sz="3600" b="1" dirty="0"/>
              <a:t> </a:t>
            </a:r>
            <a:r>
              <a:rPr lang="ro-RO" sz="3600" b="1" dirty="0" smtClean="0"/>
              <a:t>				    </a:t>
            </a:r>
            <a:r>
              <a:rPr lang="en-US" sz="3600" b="1" dirty="0" err="1" smtClean="0"/>
              <a:t>în</a:t>
            </a:r>
            <a:r>
              <a:rPr lang="ro-RO" sz="3600" b="1" dirty="0" smtClean="0"/>
              <a:t> presă</a:t>
            </a:r>
            <a:r>
              <a:rPr lang="en-US" sz="3600" b="1" dirty="0" smtClean="0"/>
              <a:t>?</a:t>
            </a:r>
            <a:endParaRPr lang="en-US" sz="3600" dirty="0"/>
          </a:p>
        </p:txBody>
      </p:sp>
    </p:spTree>
    <p:extLst>
      <p:ext uri="{BB962C8B-B14F-4D97-AF65-F5344CB8AC3E}">
        <p14:creationId xmlns:p14="http://schemas.microsoft.com/office/powerpoint/2010/main" val="23032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a:solidFill>
            <a:srgbClr val="FFC000"/>
          </a:solidFill>
        </p:spPr>
        <p:txBody>
          <a:bodyPr>
            <a:normAutofit/>
          </a:bodyPr>
          <a:lstStyle/>
          <a:p>
            <a:pPr algn="ctr"/>
            <a:r>
              <a:rPr lang="ro-RO" b="1" dirty="0"/>
              <a:t>Nici subvențiile nu conving firmele să angajeze tineri fără experiență</a:t>
            </a:r>
            <a:endParaRPr lang="en-US" dirty="0"/>
          </a:p>
        </p:txBody>
      </p:sp>
      <p:sp>
        <p:nvSpPr>
          <p:cNvPr id="3" name="Content Placeholder 2"/>
          <p:cNvSpPr>
            <a:spLocks noGrp="1"/>
          </p:cNvSpPr>
          <p:nvPr>
            <p:ph sz="quarter" idx="1"/>
          </p:nvPr>
        </p:nvSpPr>
        <p:spPr/>
        <p:txBody>
          <a:bodyPr/>
          <a:lstStyle/>
          <a:p>
            <a:r>
              <a:rPr lang="ro-RO" dirty="0" smtClean="0"/>
              <a:t>Anual</a:t>
            </a:r>
            <a:r>
              <a:rPr lang="ro-RO" dirty="0"/>
              <a:t>, mii de tineri doljeni ies de pe băncile şcolilor sau facultăţilor, însă puţini reuşesc să îşi găsească un loc de muncă. Deşi angajatorii au şansa să primească subvenţii în momentul încadrării în muncă a acestor tineri, puţini optează să angajeze tineri fără experienţă. (Gazeta de Sud)        - </a:t>
            </a:r>
            <a:r>
              <a:rPr lang="ro-RO" u="sng" dirty="0">
                <a:hlinkClick r:id="rId2"/>
              </a:rPr>
              <a:t>http://www.gds.ro/Subiectul%20Zilei/2014-09-23/Nici%20subventiile%20nu%20conving%20firmele%20%20sa%20angajeze%20tineri%20fara%20experienta</a:t>
            </a:r>
            <a:endParaRPr lang="en-US" dirty="0"/>
          </a:p>
        </p:txBody>
      </p:sp>
    </p:spTree>
    <p:extLst>
      <p:ext uri="{BB962C8B-B14F-4D97-AF65-F5344CB8AC3E}">
        <p14:creationId xmlns:p14="http://schemas.microsoft.com/office/powerpoint/2010/main" val="176679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066800"/>
          </a:xfrm>
          <a:solidFill>
            <a:srgbClr val="FFC000"/>
          </a:solidFill>
        </p:spPr>
        <p:txBody>
          <a:bodyPr>
            <a:normAutofit/>
          </a:bodyPr>
          <a:lstStyle/>
          <a:p>
            <a:pPr algn="ctr"/>
            <a:r>
              <a:rPr lang="en-US" b="1" dirty="0"/>
              <a:t>"Am </a:t>
            </a:r>
            <a:r>
              <a:rPr lang="en-US" b="1" dirty="0" err="1"/>
              <a:t>prieteni</a:t>
            </a:r>
            <a:r>
              <a:rPr lang="en-US" b="1" dirty="0"/>
              <a:t> cu </a:t>
            </a:r>
            <a:r>
              <a:rPr lang="en-US" b="1" dirty="0" err="1"/>
              <a:t>facultate</a:t>
            </a:r>
            <a:r>
              <a:rPr lang="en-US" b="1" dirty="0"/>
              <a:t> </a:t>
            </a:r>
            <a:r>
              <a:rPr lang="en-US" b="1" dirty="0" smtClean="0"/>
              <a:t/>
            </a:r>
            <a:br>
              <a:rPr lang="en-US" b="1" dirty="0" smtClean="0"/>
            </a:br>
            <a:r>
              <a:rPr lang="en-US" b="1" dirty="0" smtClean="0"/>
              <a:t>care </a:t>
            </a:r>
            <a:r>
              <a:rPr lang="en-US" b="1" dirty="0" err="1"/>
              <a:t>sunt</a:t>
            </a:r>
            <a:r>
              <a:rPr lang="en-US" b="1" dirty="0"/>
              <a:t> </a:t>
            </a:r>
            <a:r>
              <a:rPr lang="en-US" b="1" dirty="0" err="1"/>
              <a:t>someri</a:t>
            </a:r>
            <a:r>
              <a:rPr lang="en-US" b="1" dirty="0"/>
              <a:t>"</a:t>
            </a:r>
          </a:p>
        </p:txBody>
      </p:sp>
      <p:sp>
        <p:nvSpPr>
          <p:cNvPr id="3" name="Content Placeholder 2"/>
          <p:cNvSpPr>
            <a:spLocks noGrp="1"/>
          </p:cNvSpPr>
          <p:nvPr>
            <p:ph sz="quarter" idx="1"/>
          </p:nvPr>
        </p:nvSpPr>
        <p:spPr>
          <a:xfrm>
            <a:off x="457200" y="1295400"/>
            <a:ext cx="7467600" cy="5178552"/>
          </a:xfrm>
        </p:spPr>
        <p:txBody>
          <a:bodyPr>
            <a:normAutofit fontScale="85000" lnSpcReduction="20000"/>
          </a:bodyPr>
          <a:lstStyle/>
          <a:p>
            <a:pPr marL="0" indent="0">
              <a:buNone/>
            </a:pPr>
            <a:r>
              <a:rPr lang="en-US" dirty="0" err="1" smtClean="0"/>
              <a:t>Motivele</a:t>
            </a:r>
            <a:r>
              <a:rPr lang="en-US" dirty="0" smtClean="0"/>
              <a:t> care au </a:t>
            </a:r>
            <a:r>
              <a:rPr lang="en-US" dirty="0" err="1" smtClean="0"/>
              <a:t>dus</a:t>
            </a:r>
            <a:r>
              <a:rPr lang="en-US" dirty="0" smtClean="0"/>
              <a:t> la </a:t>
            </a:r>
            <a:r>
              <a:rPr lang="en-US" dirty="0" err="1" smtClean="0"/>
              <a:t>triplarea</a:t>
            </a:r>
            <a:r>
              <a:rPr lang="en-US" dirty="0" smtClean="0"/>
              <a:t> </a:t>
            </a:r>
            <a:r>
              <a:rPr lang="en-US" dirty="0" err="1" smtClean="0"/>
              <a:t>numarului</a:t>
            </a:r>
            <a:r>
              <a:rPr lang="en-US" dirty="0" smtClean="0"/>
              <a:t> de </a:t>
            </a:r>
            <a:r>
              <a:rPr lang="en-US" dirty="0" err="1" smtClean="0"/>
              <a:t>elevi</a:t>
            </a:r>
            <a:r>
              <a:rPr lang="en-US" dirty="0" smtClean="0"/>
              <a:t> in </a:t>
            </a:r>
            <a:r>
              <a:rPr lang="en-US" dirty="0" err="1" smtClean="0"/>
              <a:t>scolile</a:t>
            </a:r>
            <a:r>
              <a:rPr lang="en-US" dirty="0" smtClean="0"/>
              <a:t> </a:t>
            </a:r>
            <a:r>
              <a:rPr lang="en-US" dirty="0" err="1" smtClean="0"/>
              <a:t>profesionale</a:t>
            </a:r>
            <a:endParaRPr lang="en-US" dirty="0" smtClean="0"/>
          </a:p>
          <a:p>
            <a:r>
              <a:rPr lang="en-US" b="1" dirty="0" err="1" smtClean="0"/>
              <a:t>Intre</a:t>
            </a:r>
            <a:r>
              <a:rPr lang="en-US" b="1" dirty="0" smtClean="0"/>
              <a:t> </a:t>
            </a:r>
            <a:r>
              <a:rPr lang="en-US" b="1" dirty="0"/>
              <a:t>o </a:t>
            </a:r>
            <a:r>
              <a:rPr lang="en-US" b="1" dirty="0" err="1"/>
              <a:t>facultate</a:t>
            </a:r>
            <a:r>
              <a:rPr lang="en-US" b="1" dirty="0"/>
              <a:t> care </a:t>
            </a:r>
            <a:r>
              <a:rPr lang="en-US" b="1" dirty="0" err="1"/>
              <a:t>garanteaza</a:t>
            </a:r>
            <a:r>
              <a:rPr lang="en-US" b="1" dirty="0"/>
              <a:t> </a:t>
            </a:r>
            <a:r>
              <a:rPr lang="en-US" b="1" dirty="0" err="1"/>
              <a:t>doar</a:t>
            </a:r>
            <a:r>
              <a:rPr lang="en-US" b="1" dirty="0"/>
              <a:t> o diploma </a:t>
            </a:r>
            <a:r>
              <a:rPr lang="en-US" b="1" dirty="0" err="1"/>
              <a:t>si</a:t>
            </a:r>
            <a:r>
              <a:rPr lang="en-US" b="1" dirty="0"/>
              <a:t> un </a:t>
            </a:r>
            <a:r>
              <a:rPr lang="en-US" b="1" dirty="0" err="1"/>
              <a:t>loc</a:t>
            </a:r>
            <a:r>
              <a:rPr lang="en-US" b="1" dirty="0"/>
              <a:t> </a:t>
            </a:r>
            <a:r>
              <a:rPr lang="en-US" b="1" dirty="0" err="1"/>
              <a:t>unde</a:t>
            </a:r>
            <a:r>
              <a:rPr lang="en-US" b="1" dirty="0"/>
              <a:t> </a:t>
            </a:r>
            <a:r>
              <a:rPr lang="en-US" b="1" dirty="0" err="1"/>
              <a:t>sa</a:t>
            </a:r>
            <a:r>
              <a:rPr lang="en-US" b="1" dirty="0"/>
              <a:t> </a:t>
            </a:r>
            <a:r>
              <a:rPr lang="en-US" b="1" dirty="0" err="1"/>
              <a:t>inveti</a:t>
            </a:r>
            <a:r>
              <a:rPr lang="en-US" b="1" dirty="0"/>
              <a:t> o </a:t>
            </a:r>
            <a:r>
              <a:rPr lang="en-US" b="1" dirty="0" err="1"/>
              <a:t>meserie</a:t>
            </a:r>
            <a:r>
              <a:rPr lang="en-US" b="1" dirty="0"/>
              <a:t> </a:t>
            </a:r>
            <a:r>
              <a:rPr lang="en-US" b="1" dirty="0" err="1"/>
              <a:t>cautata</a:t>
            </a:r>
            <a:r>
              <a:rPr lang="en-US" b="1" dirty="0"/>
              <a:t>, tot </a:t>
            </a:r>
            <a:r>
              <a:rPr lang="en-US" b="1" dirty="0" err="1"/>
              <a:t>mai</a:t>
            </a:r>
            <a:r>
              <a:rPr lang="en-US" b="1" dirty="0"/>
              <a:t> multi </a:t>
            </a:r>
            <a:r>
              <a:rPr lang="en-US" b="1" dirty="0" err="1"/>
              <a:t>tineri</a:t>
            </a:r>
            <a:r>
              <a:rPr lang="en-US" b="1" dirty="0"/>
              <a:t> </a:t>
            </a:r>
            <a:r>
              <a:rPr lang="en-US" b="1" dirty="0" err="1"/>
              <a:t>aleg</a:t>
            </a:r>
            <a:r>
              <a:rPr lang="en-US" b="1" dirty="0"/>
              <a:t> </a:t>
            </a:r>
            <a:r>
              <a:rPr lang="en-US" b="1" dirty="0" err="1"/>
              <a:t>ultima</a:t>
            </a:r>
            <a:r>
              <a:rPr lang="en-US" b="1" dirty="0"/>
              <a:t> </a:t>
            </a:r>
            <a:r>
              <a:rPr lang="en-US" b="1" dirty="0" err="1"/>
              <a:t>varianta</a:t>
            </a:r>
            <a:r>
              <a:rPr lang="en-US" b="1" dirty="0"/>
              <a:t>.</a:t>
            </a:r>
            <a:endParaRPr lang="en-US" dirty="0"/>
          </a:p>
          <a:p>
            <a:r>
              <a:rPr lang="en-US" dirty="0"/>
              <a:t>In </a:t>
            </a:r>
            <a:r>
              <a:rPr lang="en-US" dirty="0" err="1"/>
              <a:t>acest</a:t>
            </a:r>
            <a:r>
              <a:rPr lang="en-US" dirty="0"/>
              <a:t> an, </a:t>
            </a:r>
            <a:r>
              <a:rPr lang="en-US" dirty="0" err="1"/>
              <a:t>peste</a:t>
            </a:r>
            <a:r>
              <a:rPr lang="en-US" dirty="0"/>
              <a:t> 35.000 de </a:t>
            </a:r>
            <a:r>
              <a:rPr lang="en-US" dirty="0" err="1"/>
              <a:t>elevi</a:t>
            </a:r>
            <a:r>
              <a:rPr lang="en-US" dirty="0"/>
              <a:t> au </a:t>
            </a:r>
            <a:r>
              <a:rPr lang="en-US" dirty="0" err="1"/>
              <a:t>inteles</a:t>
            </a:r>
            <a:r>
              <a:rPr lang="en-US" dirty="0"/>
              <a:t> ca </a:t>
            </a:r>
            <a:r>
              <a:rPr lang="en-US" dirty="0" err="1"/>
              <a:t>ar</a:t>
            </a:r>
            <a:r>
              <a:rPr lang="en-US" dirty="0"/>
              <a:t> </a:t>
            </a:r>
            <a:r>
              <a:rPr lang="en-US" dirty="0" err="1"/>
              <a:t>putea</a:t>
            </a:r>
            <a:r>
              <a:rPr lang="en-US" dirty="0"/>
              <a:t> </a:t>
            </a:r>
            <a:r>
              <a:rPr lang="en-US" dirty="0" err="1"/>
              <a:t>sa</a:t>
            </a:r>
            <a:r>
              <a:rPr lang="en-US" dirty="0"/>
              <a:t> </a:t>
            </a:r>
            <a:r>
              <a:rPr lang="en-US" dirty="0" err="1"/>
              <a:t>ajunga</a:t>
            </a:r>
            <a:r>
              <a:rPr lang="en-US" dirty="0"/>
              <a:t> </a:t>
            </a:r>
            <a:r>
              <a:rPr lang="en-US" dirty="0" err="1"/>
              <a:t>buni</a:t>
            </a:r>
            <a:r>
              <a:rPr lang="en-US" dirty="0"/>
              <a:t> </a:t>
            </a:r>
            <a:r>
              <a:rPr lang="en-US" dirty="0" err="1"/>
              <a:t>electricieni</a:t>
            </a:r>
            <a:r>
              <a:rPr lang="en-US" dirty="0"/>
              <a:t>, </a:t>
            </a:r>
            <a:r>
              <a:rPr lang="en-US" dirty="0" err="1"/>
              <a:t>instalatori</a:t>
            </a:r>
            <a:r>
              <a:rPr lang="en-US" dirty="0"/>
              <a:t>, </a:t>
            </a:r>
            <a:r>
              <a:rPr lang="en-US" dirty="0" err="1"/>
              <a:t>bucatari</a:t>
            </a:r>
            <a:r>
              <a:rPr lang="en-US" dirty="0"/>
              <a:t> </a:t>
            </a:r>
            <a:r>
              <a:rPr lang="en-US" dirty="0" err="1"/>
              <a:t>sau</a:t>
            </a:r>
            <a:r>
              <a:rPr lang="en-US" dirty="0"/>
              <a:t> </a:t>
            </a:r>
            <a:r>
              <a:rPr lang="en-US" dirty="0" err="1"/>
              <a:t>cizmari</a:t>
            </a:r>
            <a:r>
              <a:rPr lang="en-US" dirty="0"/>
              <a:t>. </a:t>
            </a:r>
            <a:r>
              <a:rPr lang="en-US" dirty="0" err="1"/>
              <a:t>Drept</a:t>
            </a:r>
            <a:r>
              <a:rPr lang="en-US" dirty="0"/>
              <a:t> </a:t>
            </a:r>
            <a:r>
              <a:rPr lang="en-US" dirty="0" err="1"/>
              <a:t>urmare</a:t>
            </a:r>
            <a:r>
              <a:rPr lang="en-US" dirty="0"/>
              <a:t>, s-au </a:t>
            </a:r>
            <a:r>
              <a:rPr lang="en-US" dirty="0" err="1"/>
              <a:t>inscris</a:t>
            </a:r>
            <a:r>
              <a:rPr lang="en-US" dirty="0"/>
              <a:t> de 3 </a:t>
            </a:r>
            <a:r>
              <a:rPr lang="en-US" dirty="0" err="1"/>
              <a:t>ori</a:t>
            </a:r>
            <a:r>
              <a:rPr lang="en-US" dirty="0"/>
              <a:t> </a:t>
            </a:r>
            <a:r>
              <a:rPr lang="en-US" dirty="0" err="1"/>
              <a:t>mai</a:t>
            </a:r>
            <a:r>
              <a:rPr lang="en-US" dirty="0"/>
              <a:t> multi la </a:t>
            </a:r>
            <a:r>
              <a:rPr lang="en-US" dirty="0" err="1"/>
              <a:t>scolile</a:t>
            </a:r>
            <a:r>
              <a:rPr lang="en-US" dirty="0"/>
              <a:t> </a:t>
            </a:r>
            <a:r>
              <a:rPr lang="en-US" dirty="0" err="1"/>
              <a:t>profesionale</a:t>
            </a:r>
            <a:r>
              <a:rPr lang="en-US" dirty="0"/>
              <a:t>. </a:t>
            </a:r>
            <a:r>
              <a:rPr lang="en-US" dirty="0" err="1"/>
              <a:t>Marea</a:t>
            </a:r>
            <a:r>
              <a:rPr lang="en-US" dirty="0"/>
              <a:t> </a:t>
            </a:r>
            <a:r>
              <a:rPr lang="en-US" dirty="0" err="1"/>
              <a:t>problema</a:t>
            </a:r>
            <a:r>
              <a:rPr lang="en-US" dirty="0"/>
              <a:t> </a:t>
            </a:r>
            <a:r>
              <a:rPr lang="en-US" dirty="0" err="1"/>
              <a:t>este</a:t>
            </a:r>
            <a:r>
              <a:rPr lang="en-US" dirty="0"/>
              <a:t> ca in </a:t>
            </a:r>
            <a:r>
              <a:rPr lang="en-US" dirty="0" err="1"/>
              <a:t>aceste</a:t>
            </a:r>
            <a:r>
              <a:rPr lang="en-US" dirty="0"/>
              <a:t> </a:t>
            </a:r>
            <a:r>
              <a:rPr lang="en-US" dirty="0" err="1"/>
              <a:t>institutii</a:t>
            </a:r>
            <a:r>
              <a:rPr lang="en-US" dirty="0"/>
              <a:t>, nu </a:t>
            </a:r>
            <a:r>
              <a:rPr lang="en-US" dirty="0" err="1"/>
              <a:t>prea</a:t>
            </a:r>
            <a:r>
              <a:rPr lang="en-US" dirty="0"/>
              <a:t> </a:t>
            </a:r>
            <a:r>
              <a:rPr lang="en-US" dirty="0" err="1"/>
              <a:t>mai</a:t>
            </a:r>
            <a:r>
              <a:rPr lang="en-US" dirty="0"/>
              <a:t> </a:t>
            </a:r>
            <a:r>
              <a:rPr lang="en-US" dirty="0" err="1"/>
              <a:t>exista</a:t>
            </a:r>
            <a:r>
              <a:rPr lang="en-US" dirty="0"/>
              <a:t> </a:t>
            </a:r>
            <a:r>
              <a:rPr lang="en-US" dirty="0" err="1"/>
              <a:t>suficienti</a:t>
            </a:r>
            <a:r>
              <a:rPr lang="en-US" dirty="0"/>
              <a:t> </a:t>
            </a:r>
            <a:r>
              <a:rPr lang="en-US" dirty="0" err="1"/>
              <a:t>profesori</a:t>
            </a:r>
            <a:r>
              <a:rPr lang="en-US" dirty="0"/>
              <a:t>.</a:t>
            </a:r>
          </a:p>
          <a:p>
            <a:r>
              <a:rPr lang="en-US" b="1" dirty="0" err="1" smtClean="0"/>
              <a:t>Dorinel</a:t>
            </a:r>
            <a:r>
              <a:rPr lang="en-US" b="1" dirty="0" smtClean="0"/>
              <a:t> </a:t>
            </a:r>
            <a:r>
              <a:rPr lang="en-US" b="1" dirty="0" err="1"/>
              <a:t>Fedorca</a:t>
            </a:r>
            <a:r>
              <a:rPr lang="en-US" dirty="0"/>
              <a:t>, </a:t>
            </a:r>
            <a:r>
              <a:rPr lang="en-US" dirty="0" err="1"/>
              <a:t>elev</a:t>
            </a:r>
            <a:r>
              <a:rPr lang="en-US" dirty="0"/>
              <a:t> </a:t>
            </a:r>
            <a:r>
              <a:rPr lang="en-US" dirty="0" err="1"/>
              <a:t>scoala</a:t>
            </a:r>
            <a:r>
              <a:rPr lang="en-US" dirty="0"/>
              <a:t> </a:t>
            </a:r>
            <a:r>
              <a:rPr lang="en-US" dirty="0" err="1"/>
              <a:t>profesionala</a:t>
            </a:r>
            <a:r>
              <a:rPr lang="en-US" dirty="0"/>
              <a:t>:</a:t>
            </a:r>
            <a:r>
              <a:rPr lang="en-US" i="1" dirty="0"/>
              <a:t> "Am </a:t>
            </a:r>
            <a:r>
              <a:rPr lang="en-US" i="1" dirty="0" err="1"/>
              <a:t>ajuns</a:t>
            </a:r>
            <a:r>
              <a:rPr lang="en-US" i="1" dirty="0"/>
              <a:t> la </a:t>
            </a:r>
            <a:r>
              <a:rPr lang="en-US" i="1" dirty="0" err="1"/>
              <a:t>concluzia</a:t>
            </a:r>
            <a:r>
              <a:rPr lang="en-US" i="1" dirty="0"/>
              <a:t> ca </a:t>
            </a:r>
            <a:r>
              <a:rPr lang="en-US" i="1" dirty="0" err="1"/>
              <a:t>mai</a:t>
            </a:r>
            <a:r>
              <a:rPr lang="en-US" i="1" dirty="0"/>
              <a:t> bine </a:t>
            </a:r>
            <a:r>
              <a:rPr lang="en-US" i="1" dirty="0" err="1"/>
              <a:t>fac</a:t>
            </a:r>
            <a:r>
              <a:rPr lang="en-US" i="1" dirty="0"/>
              <a:t> o </a:t>
            </a:r>
            <a:r>
              <a:rPr lang="en-US" i="1" dirty="0" err="1"/>
              <a:t>scoala</a:t>
            </a:r>
            <a:r>
              <a:rPr lang="en-US" i="1" dirty="0"/>
              <a:t> </a:t>
            </a:r>
            <a:r>
              <a:rPr lang="en-US" i="1" dirty="0" err="1"/>
              <a:t>profesionala</a:t>
            </a:r>
            <a:r>
              <a:rPr lang="en-US" i="1" dirty="0"/>
              <a:t>. E </a:t>
            </a:r>
            <a:r>
              <a:rPr lang="en-US" i="1" dirty="0" err="1"/>
              <a:t>mai</a:t>
            </a:r>
            <a:r>
              <a:rPr lang="en-US" i="1" dirty="0"/>
              <a:t> bine </a:t>
            </a:r>
            <a:r>
              <a:rPr lang="en-US" i="1" dirty="0" err="1"/>
              <a:t>sa</a:t>
            </a:r>
            <a:r>
              <a:rPr lang="en-US" i="1" dirty="0"/>
              <a:t> am o </a:t>
            </a:r>
            <a:r>
              <a:rPr lang="en-US" i="1" dirty="0" err="1"/>
              <a:t>meserie</a:t>
            </a:r>
            <a:r>
              <a:rPr lang="en-US" i="1" dirty="0"/>
              <a:t> in </a:t>
            </a:r>
            <a:r>
              <a:rPr lang="en-US" i="1" dirty="0" err="1"/>
              <a:t>viata</a:t>
            </a:r>
            <a:r>
              <a:rPr lang="en-US" i="1" dirty="0"/>
              <a:t>. Am </a:t>
            </a:r>
            <a:r>
              <a:rPr lang="en-US" i="1" dirty="0" err="1"/>
              <a:t>prieteni</a:t>
            </a:r>
            <a:r>
              <a:rPr lang="en-US" i="1" dirty="0"/>
              <a:t> care au </a:t>
            </a:r>
            <a:r>
              <a:rPr lang="en-US" i="1" dirty="0" err="1"/>
              <a:t>facut</a:t>
            </a:r>
            <a:r>
              <a:rPr lang="en-US" i="1" dirty="0"/>
              <a:t> o </a:t>
            </a:r>
            <a:r>
              <a:rPr lang="en-US" i="1" dirty="0" err="1"/>
              <a:t>facultate</a:t>
            </a:r>
            <a:r>
              <a:rPr lang="en-US" i="1" dirty="0"/>
              <a:t>, </a:t>
            </a:r>
            <a:r>
              <a:rPr lang="en-US" i="1" dirty="0" err="1"/>
              <a:t>dar</a:t>
            </a:r>
            <a:r>
              <a:rPr lang="en-US" i="1" dirty="0"/>
              <a:t> </a:t>
            </a:r>
            <a:r>
              <a:rPr lang="en-US" i="1" dirty="0" err="1"/>
              <a:t>sunt</a:t>
            </a:r>
            <a:r>
              <a:rPr lang="en-US" i="1" dirty="0"/>
              <a:t> </a:t>
            </a:r>
            <a:r>
              <a:rPr lang="en-US" i="1" dirty="0" err="1"/>
              <a:t>someri</a:t>
            </a:r>
            <a:r>
              <a:rPr lang="en-US" i="1" dirty="0"/>
              <a:t>, </a:t>
            </a:r>
            <a:r>
              <a:rPr lang="en-US" i="1" dirty="0" err="1"/>
              <a:t>stau</a:t>
            </a:r>
            <a:r>
              <a:rPr lang="en-US" i="1" dirty="0"/>
              <a:t> </a:t>
            </a:r>
            <a:r>
              <a:rPr lang="en-US" i="1" dirty="0" err="1"/>
              <a:t>acasa</a:t>
            </a:r>
            <a:r>
              <a:rPr lang="en-US" i="1" dirty="0"/>
              <a:t>, </a:t>
            </a:r>
            <a:r>
              <a:rPr lang="en-US" i="1" dirty="0" err="1"/>
              <a:t>isi</a:t>
            </a:r>
            <a:r>
              <a:rPr lang="en-US" i="1" dirty="0"/>
              <a:t> </a:t>
            </a:r>
            <a:r>
              <a:rPr lang="en-US" i="1" dirty="0" err="1"/>
              <a:t>cauta</a:t>
            </a:r>
            <a:r>
              <a:rPr lang="en-US" i="1" dirty="0"/>
              <a:t> de </a:t>
            </a:r>
            <a:r>
              <a:rPr lang="en-US" i="1" dirty="0" err="1"/>
              <a:t>lucru</a:t>
            </a:r>
            <a:r>
              <a:rPr lang="en-US" i="1" dirty="0"/>
              <a:t>, nu se </a:t>
            </a:r>
            <a:r>
              <a:rPr lang="en-US" i="1" dirty="0" err="1"/>
              <a:t>descurca</a:t>
            </a:r>
            <a:r>
              <a:rPr lang="en-US" i="1" dirty="0"/>
              <a:t>."</a:t>
            </a:r>
            <a:endParaRPr lang="en-US" dirty="0"/>
          </a:p>
          <a:p>
            <a:r>
              <a:rPr lang="de-DE" u="sng" dirty="0" smtClean="0">
                <a:hlinkClick r:id="rId2"/>
              </a:rPr>
              <a:t>http</a:t>
            </a:r>
            <a:r>
              <a:rPr lang="de-DE" u="sng" dirty="0">
                <a:hlinkClick r:id="rId2"/>
              </a:rPr>
              <a:t>://stirileprotv.ro/stiri/social/nu-elevii-dau-facultatea-pe-scoala-profesionala-avantajele-pe-care-le-au-cei-care-invata-o-meserie.html</a:t>
            </a:r>
            <a:endParaRPr lang="en-US" dirty="0"/>
          </a:p>
        </p:txBody>
      </p:sp>
    </p:spTree>
    <p:extLst>
      <p:ext uri="{BB962C8B-B14F-4D97-AF65-F5344CB8AC3E}">
        <p14:creationId xmlns:p14="http://schemas.microsoft.com/office/powerpoint/2010/main" val="98055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solidFill>
            <a:srgbClr val="FFC000"/>
          </a:solidFill>
        </p:spPr>
        <p:txBody>
          <a:bodyPr>
            <a:normAutofit/>
          </a:bodyPr>
          <a:lstStyle/>
          <a:p>
            <a:pPr algn="ctr"/>
            <a:r>
              <a:rPr lang="ro-RO" b="1" dirty="0"/>
              <a:t>Ministrul Muncii german: Ne bucurăm de forţa de muncă românească:</a:t>
            </a:r>
            <a:endParaRPr lang="en-US" dirty="0"/>
          </a:p>
        </p:txBody>
      </p:sp>
      <p:sp>
        <p:nvSpPr>
          <p:cNvPr id="3" name="Content Placeholder 2"/>
          <p:cNvSpPr>
            <a:spLocks noGrp="1"/>
          </p:cNvSpPr>
          <p:nvPr>
            <p:ph sz="quarter" idx="1"/>
          </p:nvPr>
        </p:nvSpPr>
        <p:spPr>
          <a:xfrm>
            <a:off x="457200" y="1676400"/>
            <a:ext cx="7467600" cy="4797552"/>
          </a:xfrm>
        </p:spPr>
        <p:txBody>
          <a:bodyPr/>
          <a:lstStyle/>
          <a:p>
            <a:r>
              <a:rPr lang="ro-RO" b="1" dirty="0"/>
              <a:t> </a:t>
            </a:r>
            <a:r>
              <a:rPr lang="ro-RO" dirty="0"/>
              <a:t>Ministrul federal al Muncii din Germania, Andrea Nahles, a declarat </a:t>
            </a:r>
            <a:r>
              <a:rPr lang="ro-RO" dirty="0" smtClean="0"/>
              <a:t>la </a:t>
            </a:r>
            <a:r>
              <a:rPr lang="ro-RO" dirty="0"/>
              <a:t>Bucureşti, că românii care lucrează în Germania sunt bine integraţi pe piaţa muncii şi în societate, demnitarul adăugând că se bucură de prezenţa acestei forţe de muncă, pentru că ajută la stabilizarea pieţei muncii. - </a:t>
            </a:r>
            <a:r>
              <a:rPr lang="ro-RO" u="sng" dirty="0">
                <a:hlinkClick r:id="rId2"/>
              </a:rPr>
              <a:t>http://www.cotidianul.ro/ministrul-muncii-german-ne-bucuram-de-forta-de-munca-romaneasca-248332/</a:t>
            </a:r>
            <a:endParaRPr lang="en-US" dirty="0"/>
          </a:p>
          <a:p>
            <a:endParaRPr lang="en-US" dirty="0"/>
          </a:p>
        </p:txBody>
      </p:sp>
    </p:spTree>
    <p:extLst>
      <p:ext uri="{BB962C8B-B14F-4D97-AF65-F5344CB8AC3E}">
        <p14:creationId xmlns:p14="http://schemas.microsoft.com/office/powerpoint/2010/main" val="391814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2819400" y="1295400"/>
            <a:ext cx="5562600" cy="5178552"/>
          </a:xfrm>
        </p:spPr>
        <p:txBody>
          <a:bodyPr>
            <a:noAutofit/>
          </a:bodyPr>
          <a:lstStyle/>
          <a:p>
            <a:pPr marL="0" indent="0" algn="r">
              <a:buNone/>
            </a:pPr>
            <a:r>
              <a:rPr lang="ro-RO" sz="4000" b="1" dirty="0" smtClean="0"/>
              <a:t>                   </a:t>
            </a:r>
            <a:r>
              <a:rPr lang="en-US" sz="4000" b="1" dirty="0" err="1" smtClean="0"/>
              <a:t>E</a:t>
            </a:r>
            <a:r>
              <a:rPr lang="en-US" sz="3600" b="1" dirty="0" err="1" smtClean="0"/>
              <a:t>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smtClean="0"/>
              <a:t>profesională</a:t>
            </a:r>
            <a:r>
              <a:rPr lang="en-US" sz="3600" b="1" dirty="0" smtClean="0"/>
              <a:t> </a:t>
            </a:r>
            <a:r>
              <a:rPr lang="ro-RO" sz="3600" b="1" dirty="0" smtClean="0"/>
              <a:t>î</a:t>
            </a:r>
            <a:r>
              <a:rPr lang="en-US" sz="3600" b="1" dirty="0" smtClean="0"/>
              <a:t>n </a:t>
            </a:r>
            <a:r>
              <a:rPr lang="en-US" sz="3600" b="1" dirty="0" err="1" smtClean="0"/>
              <a:t>cele</a:t>
            </a:r>
            <a:r>
              <a:rPr lang="en-US" sz="3600" b="1" dirty="0" smtClean="0"/>
              <a:t> </a:t>
            </a:r>
            <a:r>
              <a:rPr lang="en-US" sz="3600" b="1" dirty="0" err="1" smtClean="0"/>
              <a:t>mai</a:t>
            </a:r>
            <a:r>
              <a:rPr lang="en-US" sz="3600" b="1" dirty="0" smtClean="0"/>
              <a:t> </a:t>
            </a:r>
            <a:r>
              <a:rPr lang="en-US" sz="3600" b="1" dirty="0" err="1" smtClean="0"/>
              <a:t>recente</a:t>
            </a:r>
            <a:r>
              <a:rPr lang="en-US" sz="3600" b="1" dirty="0" smtClean="0"/>
              <a:t> </a:t>
            </a:r>
            <a:r>
              <a:rPr lang="en-US" sz="3600" b="1" dirty="0" err="1" smtClean="0"/>
              <a:t>studii</a:t>
            </a:r>
            <a:r>
              <a:rPr lang="en-US" sz="3600" b="1" dirty="0" smtClean="0"/>
              <a:t> </a:t>
            </a:r>
            <a:r>
              <a:rPr lang="ro-RO" sz="3600" b="1" dirty="0" smtClean="0"/>
              <a:t>ale Comisiei </a:t>
            </a:r>
            <a:r>
              <a:rPr lang="en-US" sz="3600" b="1" dirty="0" err="1" smtClean="0"/>
              <a:t>europene</a:t>
            </a:r>
            <a:endParaRPr lang="en-US" sz="3600" dirty="0"/>
          </a:p>
        </p:txBody>
      </p:sp>
    </p:spTree>
    <p:extLst>
      <p:ext uri="{BB962C8B-B14F-4D97-AF65-F5344CB8AC3E}">
        <p14:creationId xmlns:p14="http://schemas.microsoft.com/office/powerpoint/2010/main" val="272292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rgbClr val="FFC000"/>
          </a:solidFill>
        </p:spPr>
        <p:txBody>
          <a:bodyPr>
            <a:normAutofit fontScale="90000"/>
          </a:bodyPr>
          <a:lstStyle/>
          <a:p>
            <a:pPr algn="ctr"/>
            <a:r>
              <a:rPr lang="ro-RO" b="1" dirty="0"/>
              <a:t>Conlucrarea VET cu mediul de afaceri poate lupta împotriva șomajului în rândul tinerilor:</a:t>
            </a:r>
            <a:endParaRPr lang="en-US" dirty="0"/>
          </a:p>
        </p:txBody>
      </p:sp>
      <p:sp>
        <p:nvSpPr>
          <p:cNvPr id="3" name="Content Placeholder 2"/>
          <p:cNvSpPr>
            <a:spLocks noGrp="1"/>
          </p:cNvSpPr>
          <p:nvPr>
            <p:ph sz="quarter" idx="1"/>
          </p:nvPr>
        </p:nvSpPr>
        <p:spPr>
          <a:xfrm>
            <a:off x="457200" y="1447800"/>
            <a:ext cx="7924800" cy="5026152"/>
          </a:xfrm>
        </p:spPr>
        <p:txBody>
          <a:bodyPr>
            <a:normAutofit fontScale="92500"/>
          </a:bodyPr>
          <a:lstStyle/>
          <a:p>
            <a:pPr marL="0" indent="0">
              <a:buNone/>
            </a:pPr>
            <a:r>
              <a:rPr lang="ro-RO" dirty="0" smtClean="0"/>
              <a:t>Pentru </a:t>
            </a:r>
            <a:r>
              <a:rPr lang="ro-RO" dirty="0"/>
              <a:t>a rezolva problema deficitului de competențe din întreprinderile europene, </a:t>
            </a:r>
            <a:r>
              <a:rPr lang="ro-RO" b="1" dirty="0">
                <a:solidFill>
                  <a:srgbClr val="C00000"/>
                </a:solidFill>
              </a:rPr>
              <a:t>"trebuie să ne îndreptăm spre învățare și calitate în ucenicie, pentru a elimina cât mai mult posibil inegalităților în formare și pentru a atrage muncitorii </a:t>
            </a:r>
            <a:r>
              <a:rPr lang="ro-RO" b="1" dirty="0" smtClean="0">
                <a:solidFill>
                  <a:srgbClr val="C00000"/>
                </a:solidFill>
              </a:rPr>
              <a:t>slab calificaţi", </a:t>
            </a:r>
            <a:r>
              <a:rPr lang="ro-RO" dirty="0"/>
              <a:t>a declarat Directorul Cedefop </a:t>
            </a:r>
            <a:r>
              <a:rPr lang="ro-RO" b="1" dirty="0">
                <a:solidFill>
                  <a:srgbClr val="C00000"/>
                </a:solidFill>
              </a:rPr>
              <a:t>James Calleja </a:t>
            </a:r>
            <a:r>
              <a:rPr lang="ro-RO" dirty="0"/>
              <a:t>la </a:t>
            </a:r>
            <a:r>
              <a:rPr lang="ro-RO" dirty="0" smtClean="0"/>
              <a:t>Forumul </a:t>
            </a:r>
            <a:r>
              <a:rPr lang="ro-RO" dirty="0"/>
              <a:t>European de Afaceri pentru formare profesională (23-24 septembrie) de la Bruxelles. Piața forței de muncă duce lipsă de oameni cu competențe tehnice care au experiență de muncă și competențe transversale. Legarea educației de piața </a:t>
            </a:r>
            <a:r>
              <a:rPr lang="ro-RO" dirty="0" smtClean="0"/>
              <a:t>muncii </a:t>
            </a:r>
            <a:r>
              <a:rPr lang="ro-RO" dirty="0"/>
              <a:t>este imperativă ținând cont de faptul că există în acest moment </a:t>
            </a:r>
            <a:r>
              <a:rPr lang="ro-RO" b="1" dirty="0">
                <a:solidFill>
                  <a:srgbClr val="C00000"/>
                </a:solidFill>
              </a:rPr>
              <a:t>peste 2 milioane de locuri de muncă libere</a:t>
            </a:r>
            <a:r>
              <a:rPr lang="ro-RO" dirty="0"/>
              <a:t> și aproape </a:t>
            </a:r>
            <a:r>
              <a:rPr lang="ro-RO" b="1" dirty="0">
                <a:solidFill>
                  <a:srgbClr val="C00000"/>
                </a:solidFill>
              </a:rPr>
              <a:t>25 de milioane de șomeri în UE. </a:t>
            </a:r>
            <a:r>
              <a:rPr lang="ro-RO" dirty="0" smtClean="0"/>
              <a:t>(</a:t>
            </a:r>
            <a:r>
              <a:rPr lang="ro-RO" dirty="0"/>
              <a:t>Cedefop) -  </a:t>
            </a:r>
            <a:r>
              <a:rPr lang="ro-RO" u="sng" dirty="0">
                <a:hlinkClick r:id="rId2"/>
              </a:rPr>
              <a:t>http://www.cedefop.europa.eu/EN/news/24548.aspx</a:t>
            </a:r>
            <a:endParaRPr lang="en-US" dirty="0"/>
          </a:p>
          <a:p>
            <a:pPr marL="0" indent="0">
              <a:buNone/>
            </a:pPr>
            <a:endParaRPr lang="en-US" dirty="0"/>
          </a:p>
        </p:txBody>
      </p:sp>
    </p:spTree>
    <p:extLst>
      <p:ext uri="{BB962C8B-B14F-4D97-AF65-F5344CB8AC3E}">
        <p14:creationId xmlns:p14="http://schemas.microsoft.com/office/powerpoint/2010/main" val="530734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Oriel</Template>
  <TotalTime>1326</TotalTime>
  <Words>1502</Words>
  <Application>Microsoft Office PowerPoint</Application>
  <PresentationFormat>On-screen Show (4:3)</PresentationFormat>
  <Paragraphs>268</Paragraphs>
  <Slides>24</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MS PGothic</vt:lpstr>
      <vt:lpstr>MS PGothic</vt:lpstr>
      <vt:lpstr>Arial</vt:lpstr>
      <vt:lpstr>Bodoni MT Condensed</vt:lpstr>
      <vt:lpstr>Bookman Old Style</vt:lpstr>
      <vt:lpstr>Calibri</vt:lpstr>
      <vt:lpstr>Calibri Light</vt:lpstr>
      <vt:lpstr>Century Schoolbook</vt:lpstr>
      <vt:lpstr>Gill Sans MT</vt:lpstr>
      <vt:lpstr>Symbol</vt:lpstr>
      <vt:lpstr>Times New Roman</vt:lpstr>
      <vt:lpstr>Wingdings</vt:lpstr>
      <vt:lpstr>Wingdings 2</vt:lpstr>
      <vt:lpstr>Wingdings 3</vt:lpstr>
      <vt:lpstr>Oriel</vt:lpstr>
      <vt:lpstr>Office Theme</vt:lpstr>
      <vt:lpstr>Origin</vt:lpstr>
      <vt:lpstr>EDUCAŢIA ADULŢILOR  DRUMUL SPRE UN VIITOR MAI BUN</vt:lpstr>
      <vt:lpstr>PowerPoint Presentation</vt:lpstr>
      <vt:lpstr>HR Insider: „Directorul de HR al României ar trebui concediat“:</vt:lpstr>
      <vt:lpstr>PowerPoint Presentation</vt:lpstr>
      <vt:lpstr>Nici subvențiile nu conving firmele să angajeze tineri fără experiență</vt:lpstr>
      <vt:lpstr>"Am prieteni cu facultate  care sunt someri"</vt:lpstr>
      <vt:lpstr>Ministrul Muncii german: Ne bucurăm de forţa de muncă românească:</vt:lpstr>
      <vt:lpstr>PowerPoint Presentation</vt:lpstr>
      <vt:lpstr>Conlucrarea VET cu mediul de afaceri poate lupta împotriva șomajului în rândul tinerilor:</vt:lpstr>
      <vt:lpstr>Educație și formare profesională:  un drum spre excelență: </vt:lpstr>
      <vt:lpstr>Raportul Horizon îndeamnă școlile să răspundă provocării complexe reprezentate de abilitățile digitale:</vt:lpstr>
      <vt:lpstr>Ocuparea forței de muncă și situația socială: Buletinul trimestrial arată că redresarea este încă fragilă</vt:lpstr>
      <vt:lpstr>Strctura invatamantului liceal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Vă mulţumim!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dc:creator>
  <cp:lastModifiedBy>nicolae</cp:lastModifiedBy>
  <cp:revision>136</cp:revision>
  <dcterms:created xsi:type="dcterms:W3CDTF">2014-08-21T06:20:45Z</dcterms:created>
  <dcterms:modified xsi:type="dcterms:W3CDTF">2014-10-23T21:25:29Z</dcterms:modified>
</cp:coreProperties>
</file>